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18"/>
  </p:notesMasterIdLst>
  <p:sldIdLst>
    <p:sldId id="270" r:id="rId2"/>
    <p:sldId id="284" r:id="rId3"/>
    <p:sldId id="285" r:id="rId4"/>
    <p:sldId id="269" r:id="rId5"/>
    <p:sldId id="273" r:id="rId6"/>
    <p:sldId id="272" r:id="rId7"/>
    <p:sldId id="271" r:id="rId8"/>
    <p:sldId id="277" r:id="rId9"/>
    <p:sldId id="274" r:id="rId10"/>
    <p:sldId id="276" r:id="rId11"/>
    <p:sldId id="278" r:id="rId12"/>
    <p:sldId id="279" r:id="rId13"/>
    <p:sldId id="280" r:id="rId14"/>
    <p:sldId id="281" r:id="rId15"/>
    <p:sldId id="282" r:id="rId16"/>
    <p:sldId id="283" r:id="rId17"/>
  </p:sldIdLst>
  <p:sldSz cx="21599525" cy="29519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7C77"/>
    <a:srgbClr val="9437FF"/>
    <a:srgbClr val="FF7E79"/>
    <a:srgbClr val="008F00"/>
    <a:srgbClr val="4E8F00"/>
    <a:srgbClr val="0432FF"/>
    <a:srgbClr val="929000"/>
    <a:srgbClr val="009051"/>
    <a:srgbClr val="FFD579"/>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6418"/>
  </p:normalViewPr>
  <p:slideViewPr>
    <p:cSldViewPr snapToGrid="0">
      <p:cViewPr varScale="1">
        <p:scale>
          <a:sx n="26" d="100"/>
          <a:sy n="26" d="100"/>
        </p:scale>
        <p:origin x="4344" y="272"/>
      </p:cViewPr>
      <p:guideLst/>
    </p:cSldViewPr>
  </p:slideViewPr>
  <p:outlineViewPr>
    <p:cViewPr>
      <p:scale>
        <a:sx n="85" d="100"/>
        <a:sy n="85" d="100"/>
      </p:scale>
      <p:origin x="0" y="-666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B41F5-D7E7-2245-A966-B74F813D0551}" type="datetimeFigureOut">
              <a:rPr lang="en-US" smtClean="0"/>
              <a:t>5/27/25</a:t>
            </a:fld>
            <a:endParaRPr lang="en-US"/>
          </a:p>
        </p:txBody>
      </p:sp>
      <p:sp>
        <p:nvSpPr>
          <p:cNvPr id="4" name="Slide Image Placeholder 3"/>
          <p:cNvSpPr>
            <a:spLocks noGrp="1" noRot="1" noChangeAspect="1"/>
          </p:cNvSpPr>
          <p:nvPr>
            <p:ph type="sldImg" idx="2"/>
          </p:nvPr>
        </p:nvSpPr>
        <p:spPr>
          <a:xfrm>
            <a:off x="2300288" y="1143000"/>
            <a:ext cx="2257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D73DD-E822-404D-9460-A2BC29D1A6EF}" type="slidenum">
              <a:rPr lang="en-US" smtClean="0"/>
              <a:t>‹#›</a:t>
            </a:fld>
            <a:endParaRPr lang="en-US"/>
          </a:p>
        </p:txBody>
      </p:sp>
    </p:spTree>
    <p:extLst>
      <p:ext uri="{BB962C8B-B14F-4D97-AF65-F5344CB8AC3E}">
        <p14:creationId xmlns:p14="http://schemas.microsoft.com/office/powerpoint/2010/main" val="984600213"/>
      </p:ext>
    </p:extLst>
  </p:cSld>
  <p:clrMap bg1="lt1" tx1="dk1" bg2="lt2" tx2="dk2" accent1="accent1" accent2="accent2" accent3="accent3" accent4="accent4" accent5="accent5" accent6="accent6" hlink="hlink" folHlink="folHlink"/>
  <p:notesStyle>
    <a:lvl1pPr marL="0" algn="l" defTabSz="1051384" rtl="0" eaLnBrk="1" latinLnBrk="0" hangingPunct="1">
      <a:defRPr sz="1380" kern="1200">
        <a:solidFill>
          <a:schemeClr val="tx1"/>
        </a:solidFill>
        <a:latin typeface="+mn-lt"/>
        <a:ea typeface="+mn-ea"/>
        <a:cs typeface="+mn-cs"/>
      </a:defRPr>
    </a:lvl1pPr>
    <a:lvl2pPr marL="525691" algn="l" defTabSz="1051384" rtl="0" eaLnBrk="1" latinLnBrk="0" hangingPunct="1">
      <a:defRPr sz="1380" kern="1200">
        <a:solidFill>
          <a:schemeClr val="tx1"/>
        </a:solidFill>
        <a:latin typeface="+mn-lt"/>
        <a:ea typeface="+mn-ea"/>
        <a:cs typeface="+mn-cs"/>
      </a:defRPr>
    </a:lvl2pPr>
    <a:lvl3pPr marL="1051384" algn="l" defTabSz="1051384" rtl="0" eaLnBrk="1" latinLnBrk="0" hangingPunct="1">
      <a:defRPr sz="1380" kern="1200">
        <a:solidFill>
          <a:schemeClr val="tx1"/>
        </a:solidFill>
        <a:latin typeface="+mn-lt"/>
        <a:ea typeface="+mn-ea"/>
        <a:cs typeface="+mn-cs"/>
      </a:defRPr>
    </a:lvl3pPr>
    <a:lvl4pPr marL="1577076" algn="l" defTabSz="1051384" rtl="0" eaLnBrk="1" latinLnBrk="0" hangingPunct="1">
      <a:defRPr sz="1380" kern="1200">
        <a:solidFill>
          <a:schemeClr val="tx1"/>
        </a:solidFill>
        <a:latin typeface="+mn-lt"/>
        <a:ea typeface="+mn-ea"/>
        <a:cs typeface="+mn-cs"/>
      </a:defRPr>
    </a:lvl4pPr>
    <a:lvl5pPr marL="2102766" algn="l" defTabSz="1051384" rtl="0" eaLnBrk="1" latinLnBrk="0" hangingPunct="1">
      <a:defRPr sz="1380" kern="1200">
        <a:solidFill>
          <a:schemeClr val="tx1"/>
        </a:solidFill>
        <a:latin typeface="+mn-lt"/>
        <a:ea typeface="+mn-ea"/>
        <a:cs typeface="+mn-cs"/>
      </a:defRPr>
    </a:lvl5pPr>
    <a:lvl6pPr marL="2628460" algn="l" defTabSz="1051384" rtl="0" eaLnBrk="1" latinLnBrk="0" hangingPunct="1">
      <a:defRPr sz="1380" kern="1200">
        <a:solidFill>
          <a:schemeClr val="tx1"/>
        </a:solidFill>
        <a:latin typeface="+mn-lt"/>
        <a:ea typeface="+mn-ea"/>
        <a:cs typeface="+mn-cs"/>
      </a:defRPr>
    </a:lvl6pPr>
    <a:lvl7pPr marL="3154151" algn="l" defTabSz="1051384" rtl="0" eaLnBrk="1" latinLnBrk="0" hangingPunct="1">
      <a:defRPr sz="1380" kern="1200">
        <a:solidFill>
          <a:schemeClr val="tx1"/>
        </a:solidFill>
        <a:latin typeface="+mn-lt"/>
        <a:ea typeface="+mn-ea"/>
        <a:cs typeface="+mn-cs"/>
      </a:defRPr>
    </a:lvl7pPr>
    <a:lvl8pPr marL="3679844" algn="l" defTabSz="1051384" rtl="0" eaLnBrk="1" latinLnBrk="0" hangingPunct="1">
      <a:defRPr sz="1380" kern="1200">
        <a:solidFill>
          <a:schemeClr val="tx1"/>
        </a:solidFill>
        <a:latin typeface="+mn-lt"/>
        <a:ea typeface="+mn-ea"/>
        <a:cs typeface="+mn-cs"/>
      </a:defRPr>
    </a:lvl8pPr>
    <a:lvl9pPr marL="4205535" algn="l" defTabSz="1051384" rtl="0" eaLnBrk="1" latinLnBrk="0" hangingPunct="1">
      <a:defRPr sz="13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6D73DD-E822-404D-9460-A2BC29D1A6EF}" type="slidenum">
              <a:rPr lang="en-US" smtClean="0"/>
              <a:t>2</a:t>
            </a:fld>
            <a:endParaRPr lang="en-US"/>
          </a:p>
        </p:txBody>
      </p:sp>
    </p:spTree>
    <p:extLst>
      <p:ext uri="{BB962C8B-B14F-4D97-AF65-F5344CB8AC3E}">
        <p14:creationId xmlns:p14="http://schemas.microsoft.com/office/powerpoint/2010/main" val="3255986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6D73DD-E822-404D-9460-A2BC29D1A6EF}" type="slidenum">
              <a:rPr lang="en-US" smtClean="0"/>
              <a:t>5</a:t>
            </a:fld>
            <a:endParaRPr lang="en-US"/>
          </a:p>
        </p:txBody>
      </p:sp>
    </p:spTree>
    <p:extLst>
      <p:ext uri="{BB962C8B-B14F-4D97-AF65-F5344CB8AC3E}">
        <p14:creationId xmlns:p14="http://schemas.microsoft.com/office/powerpoint/2010/main" val="17658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6D73DD-E822-404D-9460-A2BC29D1A6EF}" type="slidenum">
              <a:rPr lang="en-US" smtClean="0"/>
              <a:t>9</a:t>
            </a:fld>
            <a:endParaRPr lang="en-US"/>
          </a:p>
        </p:txBody>
      </p:sp>
    </p:spTree>
    <p:extLst>
      <p:ext uri="{BB962C8B-B14F-4D97-AF65-F5344CB8AC3E}">
        <p14:creationId xmlns:p14="http://schemas.microsoft.com/office/powerpoint/2010/main" val="45325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6D73DD-E822-404D-9460-A2BC29D1A6EF}" type="slidenum">
              <a:rPr lang="en-US" smtClean="0"/>
              <a:t>10</a:t>
            </a:fld>
            <a:endParaRPr lang="en-US"/>
          </a:p>
        </p:txBody>
      </p:sp>
    </p:spTree>
    <p:extLst>
      <p:ext uri="{BB962C8B-B14F-4D97-AF65-F5344CB8AC3E}">
        <p14:creationId xmlns:p14="http://schemas.microsoft.com/office/powerpoint/2010/main" val="267815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6D73DD-E822-404D-9460-A2BC29D1A6EF}" type="slidenum">
              <a:rPr lang="en-US" smtClean="0"/>
              <a:t>15</a:t>
            </a:fld>
            <a:endParaRPr lang="en-US"/>
          </a:p>
        </p:txBody>
      </p:sp>
    </p:spTree>
    <p:extLst>
      <p:ext uri="{BB962C8B-B14F-4D97-AF65-F5344CB8AC3E}">
        <p14:creationId xmlns:p14="http://schemas.microsoft.com/office/powerpoint/2010/main" val="172387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19965" y="4831098"/>
            <a:ext cx="18359596" cy="10277181"/>
          </a:xfrm>
        </p:spPr>
        <p:txBody>
          <a:bodyPr anchor="b"/>
          <a:lstStyle>
            <a:lvl1pPr algn="ctr">
              <a:defRPr sz="14173"/>
            </a:lvl1pPr>
          </a:lstStyle>
          <a:p>
            <a:r>
              <a:rPr lang="en-GB"/>
              <a:t>Click to edit Master title style</a:t>
            </a:r>
            <a:endParaRPr lang="en-US" dirty="0"/>
          </a:p>
        </p:txBody>
      </p:sp>
      <p:sp>
        <p:nvSpPr>
          <p:cNvPr id="3" name="Subtitle 2"/>
          <p:cNvSpPr>
            <a:spLocks noGrp="1"/>
          </p:cNvSpPr>
          <p:nvPr>
            <p:ph type="subTitle" idx="1"/>
          </p:nvPr>
        </p:nvSpPr>
        <p:spPr>
          <a:xfrm>
            <a:off x="2699941" y="15504607"/>
            <a:ext cx="16199644" cy="7127059"/>
          </a:xfrm>
        </p:spPr>
        <p:txBody>
          <a:bodyPr/>
          <a:lstStyle>
            <a:lvl1pPr marL="0" indent="0" algn="ctr">
              <a:buNone/>
              <a:defRPr sz="5669"/>
            </a:lvl1pPr>
            <a:lvl2pPr marL="1080007" indent="0" algn="ctr">
              <a:buNone/>
              <a:defRPr sz="4724"/>
            </a:lvl2pPr>
            <a:lvl3pPr marL="2160013" indent="0" algn="ctr">
              <a:buNone/>
              <a:defRPr sz="4252"/>
            </a:lvl3pPr>
            <a:lvl4pPr marL="3240020" indent="0" algn="ctr">
              <a:buNone/>
              <a:defRPr sz="3780"/>
            </a:lvl4pPr>
            <a:lvl5pPr marL="4320024" indent="0" algn="ctr">
              <a:buNone/>
              <a:defRPr sz="3780"/>
            </a:lvl5pPr>
            <a:lvl6pPr marL="5400031" indent="0" algn="ctr">
              <a:buNone/>
              <a:defRPr sz="3780"/>
            </a:lvl6pPr>
            <a:lvl7pPr marL="6480037" indent="0" algn="ctr">
              <a:buNone/>
              <a:defRPr sz="3780"/>
            </a:lvl7pPr>
            <a:lvl8pPr marL="7560044" indent="0" algn="ctr">
              <a:buNone/>
              <a:defRPr sz="3780"/>
            </a:lvl8pPr>
            <a:lvl9pPr marL="8640050" indent="0" algn="ctr">
              <a:buNone/>
              <a:defRPr sz="378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EC36E2E-C1E1-134D-B24F-A52C83510D06}"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3036486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C36E2E-C1E1-134D-B24F-A52C83510D06}"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297637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7161" y="1571644"/>
            <a:ext cx="4657398" cy="2501646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84970" y="1571644"/>
            <a:ext cx="13702199" cy="2501646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C36E2E-C1E1-134D-B24F-A52C83510D06}"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1901399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C36E2E-C1E1-134D-B24F-A52C83510D06}"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101665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3719" y="7359400"/>
            <a:ext cx="18629590" cy="12279316"/>
          </a:xfrm>
        </p:spPr>
        <p:txBody>
          <a:bodyPr anchor="b"/>
          <a:lstStyle>
            <a:lvl1pPr>
              <a:defRPr sz="14173"/>
            </a:lvl1pPr>
          </a:lstStyle>
          <a:p>
            <a:r>
              <a:rPr lang="en-GB"/>
              <a:t>Click to edit Master title style</a:t>
            </a:r>
            <a:endParaRPr lang="en-US" dirty="0"/>
          </a:p>
        </p:txBody>
      </p:sp>
      <p:sp>
        <p:nvSpPr>
          <p:cNvPr id="3" name="Text Placeholder 2"/>
          <p:cNvSpPr>
            <a:spLocks noGrp="1"/>
          </p:cNvSpPr>
          <p:nvPr>
            <p:ph type="body" idx="1"/>
          </p:nvPr>
        </p:nvSpPr>
        <p:spPr>
          <a:xfrm>
            <a:off x="1473719" y="19754883"/>
            <a:ext cx="18629590" cy="6457402"/>
          </a:xfrm>
        </p:spPr>
        <p:txBody>
          <a:bodyPr/>
          <a:lstStyle>
            <a:lvl1pPr marL="0" indent="0">
              <a:buNone/>
              <a:defRPr sz="5669">
                <a:solidFill>
                  <a:schemeClr val="tx1"/>
                </a:solidFill>
              </a:defRPr>
            </a:lvl1pPr>
            <a:lvl2pPr marL="1080007" indent="0">
              <a:buNone/>
              <a:defRPr sz="4724">
                <a:solidFill>
                  <a:schemeClr val="tx1">
                    <a:tint val="75000"/>
                  </a:schemeClr>
                </a:solidFill>
              </a:defRPr>
            </a:lvl2pPr>
            <a:lvl3pPr marL="2160013" indent="0">
              <a:buNone/>
              <a:defRPr sz="4252">
                <a:solidFill>
                  <a:schemeClr val="tx1">
                    <a:tint val="75000"/>
                  </a:schemeClr>
                </a:solidFill>
              </a:defRPr>
            </a:lvl3pPr>
            <a:lvl4pPr marL="3240020" indent="0">
              <a:buNone/>
              <a:defRPr sz="3780">
                <a:solidFill>
                  <a:schemeClr val="tx1">
                    <a:tint val="75000"/>
                  </a:schemeClr>
                </a:solidFill>
              </a:defRPr>
            </a:lvl4pPr>
            <a:lvl5pPr marL="4320024" indent="0">
              <a:buNone/>
              <a:defRPr sz="3780">
                <a:solidFill>
                  <a:schemeClr val="tx1">
                    <a:tint val="75000"/>
                  </a:schemeClr>
                </a:solidFill>
              </a:defRPr>
            </a:lvl5pPr>
            <a:lvl6pPr marL="5400031" indent="0">
              <a:buNone/>
              <a:defRPr sz="3780">
                <a:solidFill>
                  <a:schemeClr val="tx1">
                    <a:tint val="75000"/>
                  </a:schemeClr>
                </a:solidFill>
              </a:defRPr>
            </a:lvl6pPr>
            <a:lvl7pPr marL="6480037" indent="0">
              <a:buNone/>
              <a:defRPr sz="3780">
                <a:solidFill>
                  <a:schemeClr val="tx1">
                    <a:tint val="75000"/>
                  </a:schemeClr>
                </a:solidFill>
              </a:defRPr>
            </a:lvl7pPr>
            <a:lvl8pPr marL="7560044" indent="0">
              <a:buNone/>
              <a:defRPr sz="3780">
                <a:solidFill>
                  <a:schemeClr val="tx1">
                    <a:tint val="75000"/>
                  </a:schemeClr>
                </a:solidFill>
              </a:defRPr>
            </a:lvl8pPr>
            <a:lvl9pPr marL="8640050" indent="0">
              <a:buNone/>
              <a:defRPr sz="378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C36E2E-C1E1-134D-B24F-A52C83510D06}" type="datetimeFigureOut">
              <a:rPr lang="en-US" smtClean="0"/>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2997342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84967" y="7858217"/>
            <a:ext cx="9179798" cy="187298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934760" y="7858217"/>
            <a:ext cx="9179798" cy="187298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EC36E2E-C1E1-134D-B24F-A52C83510D06}"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4069836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87781" y="1571651"/>
            <a:ext cx="18629590" cy="570575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87783" y="7236396"/>
            <a:ext cx="9137610" cy="3546445"/>
          </a:xfrm>
        </p:spPr>
        <p:txBody>
          <a:bodyPr anchor="b"/>
          <a:lstStyle>
            <a:lvl1pPr marL="0" indent="0">
              <a:buNone/>
              <a:defRPr sz="5669" b="1"/>
            </a:lvl1pPr>
            <a:lvl2pPr marL="1080007" indent="0">
              <a:buNone/>
              <a:defRPr sz="4724" b="1"/>
            </a:lvl2pPr>
            <a:lvl3pPr marL="2160013" indent="0">
              <a:buNone/>
              <a:defRPr sz="4252" b="1"/>
            </a:lvl3pPr>
            <a:lvl4pPr marL="3240020" indent="0">
              <a:buNone/>
              <a:defRPr sz="3780" b="1"/>
            </a:lvl4pPr>
            <a:lvl5pPr marL="4320024" indent="0">
              <a:buNone/>
              <a:defRPr sz="3780" b="1"/>
            </a:lvl5pPr>
            <a:lvl6pPr marL="5400031" indent="0">
              <a:buNone/>
              <a:defRPr sz="3780" b="1"/>
            </a:lvl6pPr>
            <a:lvl7pPr marL="6480037" indent="0">
              <a:buNone/>
              <a:defRPr sz="3780" b="1"/>
            </a:lvl7pPr>
            <a:lvl8pPr marL="7560044" indent="0">
              <a:buNone/>
              <a:defRPr sz="3780" b="1"/>
            </a:lvl8pPr>
            <a:lvl9pPr marL="8640050" indent="0">
              <a:buNone/>
              <a:defRPr sz="3780" b="1"/>
            </a:lvl9pPr>
          </a:lstStyle>
          <a:p>
            <a:pPr lvl="0"/>
            <a:r>
              <a:rPr lang="en-GB"/>
              <a:t>Click to edit Master text styles</a:t>
            </a:r>
          </a:p>
        </p:txBody>
      </p:sp>
      <p:sp>
        <p:nvSpPr>
          <p:cNvPr id="4" name="Content Placeholder 3"/>
          <p:cNvSpPr>
            <a:spLocks noGrp="1"/>
          </p:cNvSpPr>
          <p:nvPr>
            <p:ph sz="half" idx="2"/>
          </p:nvPr>
        </p:nvSpPr>
        <p:spPr>
          <a:xfrm>
            <a:off x="1487783" y="10782840"/>
            <a:ext cx="9137610" cy="158599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934763" y="7236396"/>
            <a:ext cx="9182611" cy="3546445"/>
          </a:xfrm>
        </p:spPr>
        <p:txBody>
          <a:bodyPr anchor="b"/>
          <a:lstStyle>
            <a:lvl1pPr marL="0" indent="0">
              <a:buNone/>
              <a:defRPr sz="5669" b="1"/>
            </a:lvl1pPr>
            <a:lvl2pPr marL="1080007" indent="0">
              <a:buNone/>
              <a:defRPr sz="4724" b="1"/>
            </a:lvl2pPr>
            <a:lvl3pPr marL="2160013" indent="0">
              <a:buNone/>
              <a:defRPr sz="4252" b="1"/>
            </a:lvl3pPr>
            <a:lvl4pPr marL="3240020" indent="0">
              <a:buNone/>
              <a:defRPr sz="3780" b="1"/>
            </a:lvl4pPr>
            <a:lvl5pPr marL="4320024" indent="0">
              <a:buNone/>
              <a:defRPr sz="3780" b="1"/>
            </a:lvl5pPr>
            <a:lvl6pPr marL="5400031" indent="0">
              <a:buNone/>
              <a:defRPr sz="3780" b="1"/>
            </a:lvl6pPr>
            <a:lvl7pPr marL="6480037" indent="0">
              <a:buNone/>
              <a:defRPr sz="3780" b="1"/>
            </a:lvl7pPr>
            <a:lvl8pPr marL="7560044" indent="0">
              <a:buNone/>
              <a:defRPr sz="3780" b="1"/>
            </a:lvl8pPr>
            <a:lvl9pPr marL="8640050" indent="0">
              <a:buNone/>
              <a:defRPr sz="3780" b="1"/>
            </a:lvl9pPr>
          </a:lstStyle>
          <a:p>
            <a:pPr lvl="0"/>
            <a:r>
              <a:rPr lang="en-GB"/>
              <a:t>Click to edit Master text styles</a:t>
            </a:r>
          </a:p>
        </p:txBody>
      </p:sp>
      <p:sp>
        <p:nvSpPr>
          <p:cNvPr id="6" name="Content Placeholder 5"/>
          <p:cNvSpPr>
            <a:spLocks noGrp="1"/>
          </p:cNvSpPr>
          <p:nvPr>
            <p:ph sz="quarter" idx="4"/>
          </p:nvPr>
        </p:nvSpPr>
        <p:spPr>
          <a:xfrm>
            <a:off x="10934763" y="10782840"/>
            <a:ext cx="9182611" cy="158599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EC36E2E-C1E1-134D-B24F-A52C83510D06}" type="datetimeFigureOut">
              <a:rPr lang="en-US" smtClean="0"/>
              <a:t>5/27/25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352399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EC36E2E-C1E1-134D-B24F-A52C83510D06}" type="datetimeFigureOut">
              <a:rPr lang="en-US" smtClean="0"/>
              <a:t>5/27/25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2618145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36E2E-C1E1-134D-B24F-A52C83510D06}" type="datetimeFigureOut">
              <a:rPr lang="en-US" smtClean="0"/>
              <a:t>5/27/25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305155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7783" y="1967971"/>
            <a:ext cx="6966409" cy="6887898"/>
          </a:xfrm>
        </p:spPr>
        <p:txBody>
          <a:bodyPr anchor="b"/>
          <a:lstStyle>
            <a:lvl1pPr>
              <a:defRPr sz="7559"/>
            </a:lvl1pPr>
          </a:lstStyle>
          <a:p>
            <a:r>
              <a:rPr lang="en-GB"/>
              <a:t>Click to edit Master title style</a:t>
            </a:r>
            <a:endParaRPr lang="en-US" dirty="0"/>
          </a:p>
        </p:txBody>
      </p:sp>
      <p:sp>
        <p:nvSpPr>
          <p:cNvPr id="3" name="Content Placeholder 2"/>
          <p:cNvSpPr>
            <a:spLocks noGrp="1"/>
          </p:cNvSpPr>
          <p:nvPr>
            <p:ph idx="1"/>
          </p:nvPr>
        </p:nvSpPr>
        <p:spPr>
          <a:xfrm>
            <a:off x="9182611" y="4250278"/>
            <a:ext cx="10934760" cy="20978023"/>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87783" y="8855870"/>
            <a:ext cx="6966409" cy="16406593"/>
          </a:xfrm>
        </p:spPr>
        <p:txBody>
          <a:bodyPr/>
          <a:lstStyle>
            <a:lvl1pPr marL="0" indent="0">
              <a:buNone/>
              <a:defRPr sz="3780"/>
            </a:lvl1pPr>
            <a:lvl2pPr marL="1080007" indent="0">
              <a:buNone/>
              <a:defRPr sz="3307"/>
            </a:lvl2pPr>
            <a:lvl3pPr marL="2160013" indent="0">
              <a:buNone/>
              <a:defRPr sz="2835"/>
            </a:lvl3pPr>
            <a:lvl4pPr marL="3240020" indent="0">
              <a:buNone/>
              <a:defRPr sz="2362"/>
            </a:lvl4pPr>
            <a:lvl5pPr marL="4320024" indent="0">
              <a:buNone/>
              <a:defRPr sz="2362"/>
            </a:lvl5pPr>
            <a:lvl6pPr marL="5400031" indent="0">
              <a:buNone/>
              <a:defRPr sz="2362"/>
            </a:lvl6pPr>
            <a:lvl7pPr marL="6480037" indent="0">
              <a:buNone/>
              <a:defRPr sz="2362"/>
            </a:lvl7pPr>
            <a:lvl8pPr marL="7560044" indent="0">
              <a:buNone/>
              <a:defRPr sz="2362"/>
            </a:lvl8pPr>
            <a:lvl9pPr marL="8640050" indent="0">
              <a:buNone/>
              <a:defRPr sz="2362"/>
            </a:lvl9pPr>
          </a:lstStyle>
          <a:p>
            <a:pPr lvl="0"/>
            <a:r>
              <a:rPr lang="en-GB"/>
              <a:t>Click to edit Master text styles</a:t>
            </a:r>
          </a:p>
        </p:txBody>
      </p:sp>
      <p:sp>
        <p:nvSpPr>
          <p:cNvPr id="5" name="Date Placeholder 4"/>
          <p:cNvSpPr>
            <a:spLocks noGrp="1"/>
          </p:cNvSpPr>
          <p:nvPr>
            <p:ph type="dt" sz="half" idx="10"/>
          </p:nvPr>
        </p:nvSpPr>
        <p:spPr/>
        <p:txBody>
          <a:bodyPr/>
          <a:lstStyle/>
          <a:p>
            <a:fld id="{3EC36E2E-C1E1-134D-B24F-A52C83510D06}"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240721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7783" y="1967971"/>
            <a:ext cx="6966409" cy="6887898"/>
          </a:xfrm>
        </p:spPr>
        <p:txBody>
          <a:bodyPr anchor="b"/>
          <a:lstStyle>
            <a:lvl1pPr>
              <a:defRPr sz="7559"/>
            </a:lvl1pPr>
          </a:lstStyle>
          <a:p>
            <a:r>
              <a:rPr lang="en-GB"/>
              <a:t>Click to edit Master title style</a:t>
            </a:r>
            <a:endParaRPr lang="en-US" dirty="0"/>
          </a:p>
        </p:txBody>
      </p:sp>
      <p:sp>
        <p:nvSpPr>
          <p:cNvPr id="3" name="Picture Placeholder 2"/>
          <p:cNvSpPr>
            <a:spLocks noGrp="1" noChangeAspect="1"/>
          </p:cNvSpPr>
          <p:nvPr>
            <p:ph type="pic" idx="1"/>
          </p:nvPr>
        </p:nvSpPr>
        <p:spPr>
          <a:xfrm>
            <a:off x="9182611" y="4250278"/>
            <a:ext cx="10934760" cy="20978023"/>
          </a:xfrm>
        </p:spPr>
        <p:txBody>
          <a:bodyPr anchor="t"/>
          <a:lstStyle>
            <a:lvl1pPr marL="0" indent="0">
              <a:buNone/>
              <a:defRPr sz="7559"/>
            </a:lvl1pPr>
            <a:lvl2pPr marL="1080007" indent="0">
              <a:buNone/>
              <a:defRPr sz="6614"/>
            </a:lvl2pPr>
            <a:lvl3pPr marL="2160013" indent="0">
              <a:buNone/>
              <a:defRPr sz="5669"/>
            </a:lvl3pPr>
            <a:lvl4pPr marL="3240020" indent="0">
              <a:buNone/>
              <a:defRPr sz="4724"/>
            </a:lvl4pPr>
            <a:lvl5pPr marL="4320024" indent="0">
              <a:buNone/>
              <a:defRPr sz="4724"/>
            </a:lvl5pPr>
            <a:lvl6pPr marL="5400031" indent="0">
              <a:buNone/>
              <a:defRPr sz="4724"/>
            </a:lvl6pPr>
            <a:lvl7pPr marL="6480037" indent="0">
              <a:buNone/>
              <a:defRPr sz="4724"/>
            </a:lvl7pPr>
            <a:lvl8pPr marL="7560044" indent="0">
              <a:buNone/>
              <a:defRPr sz="4724"/>
            </a:lvl8pPr>
            <a:lvl9pPr marL="8640050" indent="0">
              <a:buNone/>
              <a:defRPr sz="4724"/>
            </a:lvl9pPr>
          </a:lstStyle>
          <a:p>
            <a:r>
              <a:rPr lang="en-GB"/>
              <a:t>Click icon to add picture</a:t>
            </a:r>
            <a:endParaRPr lang="en-US" dirty="0"/>
          </a:p>
        </p:txBody>
      </p:sp>
      <p:sp>
        <p:nvSpPr>
          <p:cNvPr id="4" name="Text Placeholder 3"/>
          <p:cNvSpPr>
            <a:spLocks noGrp="1"/>
          </p:cNvSpPr>
          <p:nvPr>
            <p:ph type="body" sz="half" idx="2"/>
          </p:nvPr>
        </p:nvSpPr>
        <p:spPr>
          <a:xfrm>
            <a:off x="1487783" y="8855870"/>
            <a:ext cx="6966409" cy="16406593"/>
          </a:xfrm>
        </p:spPr>
        <p:txBody>
          <a:bodyPr/>
          <a:lstStyle>
            <a:lvl1pPr marL="0" indent="0">
              <a:buNone/>
              <a:defRPr sz="3780"/>
            </a:lvl1pPr>
            <a:lvl2pPr marL="1080007" indent="0">
              <a:buNone/>
              <a:defRPr sz="3307"/>
            </a:lvl2pPr>
            <a:lvl3pPr marL="2160013" indent="0">
              <a:buNone/>
              <a:defRPr sz="2835"/>
            </a:lvl3pPr>
            <a:lvl4pPr marL="3240020" indent="0">
              <a:buNone/>
              <a:defRPr sz="2362"/>
            </a:lvl4pPr>
            <a:lvl5pPr marL="4320024" indent="0">
              <a:buNone/>
              <a:defRPr sz="2362"/>
            </a:lvl5pPr>
            <a:lvl6pPr marL="5400031" indent="0">
              <a:buNone/>
              <a:defRPr sz="2362"/>
            </a:lvl6pPr>
            <a:lvl7pPr marL="6480037" indent="0">
              <a:buNone/>
              <a:defRPr sz="2362"/>
            </a:lvl7pPr>
            <a:lvl8pPr marL="7560044" indent="0">
              <a:buNone/>
              <a:defRPr sz="2362"/>
            </a:lvl8pPr>
            <a:lvl9pPr marL="8640050" indent="0">
              <a:buNone/>
              <a:defRPr sz="2362"/>
            </a:lvl9pPr>
          </a:lstStyle>
          <a:p>
            <a:pPr lvl="0"/>
            <a:r>
              <a:rPr lang="en-GB"/>
              <a:t>Click to edit Master text styles</a:t>
            </a:r>
          </a:p>
        </p:txBody>
      </p:sp>
      <p:sp>
        <p:nvSpPr>
          <p:cNvPr id="5" name="Date Placeholder 4"/>
          <p:cNvSpPr>
            <a:spLocks noGrp="1"/>
          </p:cNvSpPr>
          <p:nvPr>
            <p:ph type="dt" sz="half" idx="10"/>
          </p:nvPr>
        </p:nvSpPr>
        <p:spPr/>
        <p:txBody>
          <a:bodyPr/>
          <a:lstStyle/>
          <a:p>
            <a:fld id="{3EC36E2E-C1E1-134D-B24F-A52C83510D06}" type="datetimeFigureOut">
              <a:rPr lang="en-US" smtClean="0"/>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AEB1D-332A-734B-928E-7B30DB388DCA}" type="slidenum">
              <a:rPr lang="en-US" smtClean="0"/>
              <a:t>‹#›</a:t>
            </a:fld>
            <a:endParaRPr lang="en-US"/>
          </a:p>
        </p:txBody>
      </p:sp>
    </p:spTree>
    <p:extLst>
      <p:ext uri="{BB962C8B-B14F-4D97-AF65-F5344CB8AC3E}">
        <p14:creationId xmlns:p14="http://schemas.microsoft.com/office/powerpoint/2010/main" val="361052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4968" y="1571651"/>
            <a:ext cx="18629590" cy="570575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84968" y="7858217"/>
            <a:ext cx="18629590" cy="187298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84968" y="27360268"/>
            <a:ext cx="4859893" cy="1571643"/>
          </a:xfrm>
          <a:prstGeom prst="rect">
            <a:avLst/>
          </a:prstGeom>
        </p:spPr>
        <p:txBody>
          <a:bodyPr vert="horz" lIns="91440" tIns="45720" rIns="91440" bIns="45720" rtlCol="0" anchor="ctr"/>
          <a:lstStyle>
            <a:lvl1pPr algn="l">
              <a:defRPr sz="2835">
                <a:solidFill>
                  <a:schemeClr val="tx1">
                    <a:tint val="75000"/>
                  </a:schemeClr>
                </a:solidFill>
              </a:defRPr>
            </a:lvl1pPr>
          </a:lstStyle>
          <a:p>
            <a:fld id="{3EC36E2E-C1E1-134D-B24F-A52C83510D06}" type="datetimeFigureOut">
              <a:rPr lang="en-US" smtClean="0"/>
              <a:t>5/27/25</a:t>
            </a:fld>
            <a:endParaRPr lang="en-US"/>
          </a:p>
        </p:txBody>
      </p:sp>
      <p:sp>
        <p:nvSpPr>
          <p:cNvPr id="5" name="Footer Placeholder 4"/>
          <p:cNvSpPr>
            <a:spLocks noGrp="1"/>
          </p:cNvSpPr>
          <p:nvPr>
            <p:ph type="ftr" sz="quarter" idx="3"/>
          </p:nvPr>
        </p:nvSpPr>
        <p:spPr>
          <a:xfrm>
            <a:off x="7154843" y="27360268"/>
            <a:ext cx="7289840" cy="1571643"/>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254667" y="27360268"/>
            <a:ext cx="4859893" cy="1571643"/>
          </a:xfrm>
          <a:prstGeom prst="rect">
            <a:avLst/>
          </a:prstGeom>
        </p:spPr>
        <p:txBody>
          <a:bodyPr vert="horz" lIns="91440" tIns="45720" rIns="91440" bIns="45720" rtlCol="0" anchor="ctr"/>
          <a:lstStyle>
            <a:lvl1pPr algn="r">
              <a:defRPr sz="2835">
                <a:solidFill>
                  <a:schemeClr val="tx1">
                    <a:tint val="75000"/>
                  </a:schemeClr>
                </a:solidFill>
              </a:defRPr>
            </a:lvl1pPr>
          </a:lstStyle>
          <a:p>
            <a:fld id="{EACAEB1D-332A-734B-928E-7B30DB388DCA}" type="slidenum">
              <a:rPr lang="en-US" smtClean="0"/>
              <a:t>‹#›</a:t>
            </a:fld>
            <a:endParaRPr lang="en-US"/>
          </a:p>
        </p:txBody>
      </p:sp>
    </p:spTree>
    <p:extLst>
      <p:ext uri="{BB962C8B-B14F-4D97-AF65-F5344CB8AC3E}">
        <p14:creationId xmlns:p14="http://schemas.microsoft.com/office/powerpoint/2010/main" val="40924348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2160013" rtl="0" eaLnBrk="1" latinLnBrk="0" hangingPunct="1">
        <a:lnSpc>
          <a:spcPct val="90000"/>
        </a:lnSpc>
        <a:spcBef>
          <a:spcPct val="0"/>
        </a:spcBef>
        <a:buNone/>
        <a:defRPr sz="10394" kern="1200">
          <a:solidFill>
            <a:schemeClr val="tx1"/>
          </a:solidFill>
          <a:latin typeface="+mj-lt"/>
          <a:ea typeface="+mj-ea"/>
          <a:cs typeface="+mj-cs"/>
        </a:defRPr>
      </a:lvl1pPr>
    </p:titleStyle>
    <p:bodyStyle>
      <a:lvl1pPr marL="540003" indent="-540003" algn="l" defTabSz="2160013" rtl="0" eaLnBrk="1" latinLnBrk="0"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20010" indent="-540003" algn="l" defTabSz="2160013" rtl="0" eaLnBrk="1" latinLnBrk="0"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700016" indent="-540003" algn="l" defTabSz="2160013" rtl="0" eaLnBrk="1" latinLnBrk="0"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80021"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60027"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40034"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20040"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100047"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80054" indent="-540003" algn="l" defTabSz="2160013" rtl="0" eaLnBrk="1" latinLnBrk="0"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60013" rtl="0" eaLnBrk="1" latinLnBrk="0" hangingPunct="1">
        <a:defRPr sz="4252" kern="1200">
          <a:solidFill>
            <a:schemeClr val="tx1"/>
          </a:solidFill>
          <a:latin typeface="+mn-lt"/>
          <a:ea typeface="+mn-ea"/>
          <a:cs typeface="+mn-cs"/>
        </a:defRPr>
      </a:lvl1pPr>
      <a:lvl2pPr marL="1080007" algn="l" defTabSz="2160013" rtl="0" eaLnBrk="1" latinLnBrk="0" hangingPunct="1">
        <a:defRPr sz="4252" kern="1200">
          <a:solidFill>
            <a:schemeClr val="tx1"/>
          </a:solidFill>
          <a:latin typeface="+mn-lt"/>
          <a:ea typeface="+mn-ea"/>
          <a:cs typeface="+mn-cs"/>
        </a:defRPr>
      </a:lvl2pPr>
      <a:lvl3pPr marL="2160013" algn="l" defTabSz="2160013" rtl="0" eaLnBrk="1" latinLnBrk="0" hangingPunct="1">
        <a:defRPr sz="4252" kern="1200">
          <a:solidFill>
            <a:schemeClr val="tx1"/>
          </a:solidFill>
          <a:latin typeface="+mn-lt"/>
          <a:ea typeface="+mn-ea"/>
          <a:cs typeface="+mn-cs"/>
        </a:defRPr>
      </a:lvl3pPr>
      <a:lvl4pPr marL="3240020" algn="l" defTabSz="2160013" rtl="0" eaLnBrk="1" latinLnBrk="0" hangingPunct="1">
        <a:defRPr sz="4252" kern="1200">
          <a:solidFill>
            <a:schemeClr val="tx1"/>
          </a:solidFill>
          <a:latin typeface="+mn-lt"/>
          <a:ea typeface="+mn-ea"/>
          <a:cs typeface="+mn-cs"/>
        </a:defRPr>
      </a:lvl4pPr>
      <a:lvl5pPr marL="4320024" algn="l" defTabSz="2160013" rtl="0" eaLnBrk="1" latinLnBrk="0" hangingPunct="1">
        <a:defRPr sz="4252" kern="1200">
          <a:solidFill>
            <a:schemeClr val="tx1"/>
          </a:solidFill>
          <a:latin typeface="+mn-lt"/>
          <a:ea typeface="+mn-ea"/>
          <a:cs typeface="+mn-cs"/>
        </a:defRPr>
      </a:lvl5pPr>
      <a:lvl6pPr marL="5400031" algn="l" defTabSz="2160013" rtl="0" eaLnBrk="1" latinLnBrk="0" hangingPunct="1">
        <a:defRPr sz="4252" kern="1200">
          <a:solidFill>
            <a:schemeClr val="tx1"/>
          </a:solidFill>
          <a:latin typeface="+mn-lt"/>
          <a:ea typeface="+mn-ea"/>
          <a:cs typeface="+mn-cs"/>
        </a:defRPr>
      </a:lvl6pPr>
      <a:lvl7pPr marL="6480037" algn="l" defTabSz="2160013" rtl="0" eaLnBrk="1" latinLnBrk="0" hangingPunct="1">
        <a:defRPr sz="4252" kern="1200">
          <a:solidFill>
            <a:schemeClr val="tx1"/>
          </a:solidFill>
          <a:latin typeface="+mn-lt"/>
          <a:ea typeface="+mn-ea"/>
          <a:cs typeface="+mn-cs"/>
        </a:defRPr>
      </a:lvl7pPr>
      <a:lvl8pPr marL="7560044" algn="l" defTabSz="2160013" rtl="0" eaLnBrk="1" latinLnBrk="0" hangingPunct="1">
        <a:defRPr sz="4252" kern="1200">
          <a:solidFill>
            <a:schemeClr val="tx1"/>
          </a:solidFill>
          <a:latin typeface="+mn-lt"/>
          <a:ea typeface="+mn-ea"/>
          <a:cs typeface="+mn-cs"/>
        </a:defRPr>
      </a:lvl8pPr>
      <a:lvl9pPr marL="8640050" algn="l" defTabSz="2160013"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ast.nmpdr.org/seedviewer.cgi?page=Subsystems&amp;subsystem=Central_meta-cleavage_pathway_of_aromatic_compound_degradation&amp;organism=1663.526" TargetMode="Externa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ast.nmpdr.org/seedviewer.cgi?page=Subsystems&amp;subsystem=Salicylate_and_gentisate_catabolism&amp;organism=1663.526" TargetMode="Externa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hyperlink" Target="https://rast.nmpdr.org/seedviewer.cgi?page=Subsystems&amp;subsystem=Catechol_branch_of_beta-ketoadipate_pathway&amp;organism=1663.526"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rast.nmpdr.org/seedviewer.cgi?page=Subsystems&amp;subsystem=Protocatechuate_branch_of_beta-ketoadipate_pathway&amp;organism=1663.526"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021C3-7B7D-5998-3623-C9A66254E25B}"/>
              </a:ext>
            </a:extLst>
          </p:cNvPr>
          <p:cNvPicPr>
            <a:picLocks noChangeAspect="1"/>
          </p:cNvPicPr>
          <p:nvPr/>
        </p:nvPicPr>
        <p:blipFill rotWithShape="1">
          <a:blip r:embed="rId2"/>
          <a:srcRect l="1909" t="5168" r="6866" b="27017"/>
          <a:stretch/>
        </p:blipFill>
        <p:spPr>
          <a:xfrm>
            <a:off x="932313" y="322731"/>
            <a:ext cx="19704424" cy="19531184"/>
          </a:xfrm>
          <a:prstGeom prst="rect">
            <a:avLst/>
          </a:prstGeom>
        </p:spPr>
      </p:pic>
      <p:pic>
        <p:nvPicPr>
          <p:cNvPr id="5" name="Picture 4">
            <a:extLst>
              <a:ext uri="{FF2B5EF4-FFF2-40B4-BE49-F238E27FC236}">
                <a16:creationId xmlns:a16="http://schemas.microsoft.com/office/drawing/2014/main" id="{9F4ADA13-5319-BE70-F190-6A925C5A1668}"/>
              </a:ext>
            </a:extLst>
          </p:cNvPr>
          <p:cNvPicPr>
            <a:picLocks noChangeAspect="1"/>
          </p:cNvPicPr>
          <p:nvPr/>
        </p:nvPicPr>
        <p:blipFill>
          <a:blip r:embed="rId3"/>
          <a:stretch>
            <a:fillRect/>
          </a:stretch>
        </p:blipFill>
        <p:spPr>
          <a:xfrm>
            <a:off x="932316" y="15641915"/>
            <a:ext cx="4083395" cy="4212000"/>
          </a:xfrm>
          <a:prstGeom prst="rect">
            <a:avLst/>
          </a:prstGeom>
        </p:spPr>
      </p:pic>
      <p:pic>
        <p:nvPicPr>
          <p:cNvPr id="7" name="Picture 6">
            <a:extLst>
              <a:ext uri="{FF2B5EF4-FFF2-40B4-BE49-F238E27FC236}">
                <a16:creationId xmlns:a16="http://schemas.microsoft.com/office/drawing/2014/main" id="{61B57094-F5DA-5B86-1561-EEFB23CDA8D5}"/>
              </a:ext>
            </a:extLst>
          </p:cNvPr>
          <p:cNvPicPr>
            <a:picLocks noChangeAspect="1"/>
          </p:cNvPicPr>
          <p:nvPr/>
        </p:nvPicPr>
        <p:blipFill rotWithShape="1">
          <a:blip r:embed="rId4"/>
          <a:srcRect l="878" t="43324" r="634" b="41826"/>
          <a:stretch/>
        </p:blipFill>
        <p:spPr>
          <a:xfrm>
            <a:off x="932313" y="25378304"/>
            <a:ext cx="19704424" cy="2376749"/>
          </a:xfrm>
          <a:prstGeom prst="rect">
            <a:avLst/>
          </a:prstGeom>
        </p:spPr>
      </p:pic>
      <p:sp>
        <p:nvSpPr>
          <p:cNvPr id="10" name="Rectangle 9">
            <a:extLst>
              <a:ext uri="{FF2B5EF4-FFF2-40B4-BE49-F238E27FC236}">
                <a16:creationId xmlns:a16="http://schemas.microsoft.com/office/drawing/2014/main" id="{14E7D62F-CCFC-0D08-CD59-F082B04638F6}"/>
              </a:ext>
            </a:extLst>
          </p:cNvPr>
          <p:cNvSpPr/>
          <p:nvPr/>
        </p:nvSpPr>
        <p:spPr>
          <a:xfrm>
            <a:off x="10291156" y="9665217"/>
            <a:ext cx="2028306" cy="492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841DC-9C3B-2087-F998-5CDB3E531D31}"/>
              </a:ext>
            </a:extLst>
          </p:cNvPr>
          <p:cNvSpPr/>
          <p:nvPr/>
        </p:nvSpPr>
        <p:spPr>
          <a:xfrm>
            <a:off x="1795549" y="9274588"/>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5607CC-D9F0-3747-CA03-280CED0FA760}"/>
              </a:ext>
            </a:extLst>
          </p:cNvPr>
          <p:cNvSpPr/>
          <p:nvPr/>
        </p:nvSpPr>
        <p:spPr>
          <a:xfrm rot="2583798">
            <a:off x="3943002" y="3624704"/>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AFDF84-A625-2260-DC8C-C97DE5B50F65}"/>
              </a:ext>
            </a:extLst>
          </p:cNvPr>
          <p:cNvSpPr/>
          <p:nvPr/>
        </p:nvSpPr>
        <p:spPr>
          <a:xfrm rot="4664991">
            <a:off x="9132914" y="544223"/>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672A78-0086-A939-840A-B3EFE935D370}"/>
              </a:ext>
            </a:extLst>
          </p:cNvPr>
          <p:cNvSpPr/>
          <p:nvPr/>
        </p:nvSpPr>
        <p:spPr>
          <a:xfrm rot="5400000">
            <a:off x="10944852" y="342991"/>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30D94D-D359-61B2-383E-A75F39D96FE0}"/>
              </a:ext>
            </a:extLst>
          </p:cNvPr>
          <p:cNvSpPr/>
          <p:nvPr/>
        </p:nvSpPr>
        <p:spPr>
          <a:xfrm rot="18522720">
            <a:off x="16633531" y="2374068"/>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64280DB-FA8B-60DC-0B5F-6CE82A8A5829}"/>
              </a:ext>
            </a:extLst>
          </p:cNvPr>
          <p:cNvSpPr/>
          <p:nvPr/>
        </p:nvSpPr>
        <p:spPr>
          <a:xfrm rot="20747217">
            <a:off x="19836389" y="7514105"/>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826314-597D-A3DC-19F2-AB749F48CD41}"/>
              </a:ext>
            </a:extLst>
          </p:cNvPr>
          <p:cNvSpPr/>
          <p:nvPr/>
        </p:nvSpPr>
        <p:spPr>
          <a:xfrm rot="1563280">
            <a:off x="19116841" y="13522839"/>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A4F806-8090-F6D8-5CB8-E9E8E47F274F}"/>
              </a:ext>
            </a:extLst>
          </p:cNvPr>
          <p:cNvSpPr/>
          <p:nvPr/>
        </p:nvSpPr>
        <p:spPr>
          <a:xfrm rot="3862710">
            <a:off x="14813618" y="17774746"/>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96F374-D381-A2A4-F487-400E169226AF}"/>
              </a:ext>
            </a:extLst>
          </p:cNvPr>
          <p:cNvSpPr/>
          <p:nvPr/>
        </p:nvSpPr>
        <p:spPr>
          <a:xfrm rot="6526230">
            <a:off x="8715315" y="18359150"/>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9357A1-E731-0C61-CCEB-807B21640D6A}"/>
              </a:ext>
            </a:extLst>
          </p:cNvPr>
          <p:cNvSpPr/>
          <p:nvPr/>
        </p:nvSpPr>
        <p:spPr>
          <a:xfrm rot="19342447">
            <a:off x="3687776" y="15047415"/>
            <a:ext cx="781396" cy="251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7F3EFCF-1B73-90B6-0BDD-A9E8DF90190D}"/>
              </a:ext>
            </a:extLst>
          </p:cNvPr>
          <p:cNvSpPr txBox="1"/>
          <p:nvPr/>
        </p:nvSpPr>
        <p:spPr>
          <a:xfrm rot="295985">
            <a:off x="1694766" y="9215820"/>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3.5 Mb</a:t>
            </a:r>
          </a:p>
        </p:txBody>
      </p:sp>
      <p:sp>
        <p:nvSpPr>
          <p:cNvPr id="27" name="TextBox 26">
            <a:extLst>
              <a:ext uri="{FF2B5EF4-FFF2-40B4-BE49-F238E27FC236}">
                <a16:creationId xmlns:a16="http://schemas.microsoft.com/office/drawing/2014/main" id="{67CBE266-3CFB-D197-740D-B1C0602E665E}"/>
              </a:ext>
            </a:extLst>
          </p:cNvPr>
          <p:cNvSpPr txBox="1"/>
          <p:nvPr/>
        </p:nvSpPr>
        <p:spPr>
          <a:xfrm rot="2478566">
            <a:off x="3974261" y="3563409"/>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4 Mb</a:t>
            </a:r>
          </a:p>
        </p:txBody>
      </p:sp>
      <p:sp>
        <p:nvSpPr>
          <p:cNvPr id="29" name="TextBox 28">
            <a:extLst>
              <a:ext uri="{FF2B5EF4-FFF2-40B4-BE49-F238E27FC236}">
                <a16:creationId xmlns:a16="http://schemas.microsoft.com/office/drawing/2014/main" id="{41B8A335-91FA-AAB4-D51B-6455ED0EC23E}"/>
              </a:ext>
            </a:extLst>
          </p:cNvPr>
          <p:cNvSpPr txBox="1"/>
          <p:nvPr/>
        </p:nvSpPr>
        <p:spPr>
          <a:xfrm rot="4524671">
            <a:off x="9046900" y="465915"/>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4.5 Mb</a:t>
            </a:r>
          </a:p>
        </p:txBody>
      </p:sp>
      <p:sp>
        <p:nvSpPr>
          <p:cNvPr id="32" name="TextBox 31">
            <a:extLst>
              <a:ext uri="{FF2B5EF4-FFF2-40B4-BE49-F238E27FC236}">
                <a16:creationId xmlns:a16="http://schemas.microsoft.com/office/drawing/2014/main" id="{8B37358A-3E09-9E2B-27C9-C86191C59E26}"/>
              </a:ext>
            </a:extLst>
          </p:cNvPr>
          <p:cNvSpPr txBox="1"/>
          <p:nvPr/>
        </p:nvSpPr>
        <p:spPr>
          <a:xfrm rot="15975561">
            <a:off x="10909609" y="389690"/>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0 Mb</a:t>
            </a:r>
          </a:p>
        </p:txBody>
      </p:sp>
      <p:sp>
        <p:nvSpPr>
          <p:cNvPr id="34" name="TextBox 33">
            <a:extLst>
              <a:ext uri="{FF2B5EF4-FFF2-40B4-BE49-F238E27FC236}">
                <a16:creationId xmlns:a16="http://schemas.microsoft.com/office/drawing/2014/main" id="{DC7FBE3C-006C-EBA0-6F70-03A31A376CFA}"/>
              </a:ext>
            </a:extLst>
          </p:cNvPr>
          <p:cNvSpPr txBox="1"/>
          <p:nvPr/>
        </p:nvSpPr>
        <p:spPr>
          <a:xfrm rot="18606654">
            <a:off x="16558077" y="2288414"/>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0.5 Mb</a:t>
            </a:r>
          </a:p>
        </p:txBody>
      </p:sp>
      <p:sp>
        <p:nvSpPr>
          <p:cNvPr id="36" name="TextBox 35">
            <a:extLst>
              <a:ext uri="{FF2B5EF4-FFF2-40B4-BE49-F238E27FC236}">
                <a16:creationId xmlns:a16="http://schemas.microsoft.com/office/drawing/2014/main" id="{B78D08DE-18F6-30DD-4305-C1FD85EAEA4E}"/>
              </a:ext>
            </a:extLst>
          </p:cNvPr>
          <p:cNvSpPr txBox="1"/>
          <p:nvPr/>
        </p:nvSpPr>
        <p:spPr>
          <a:xfrm rot="20867136">
            <a:off x="19767896" y="7438711"/>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1 Mb</a:t>
            </a:r>
          </a:p>
        </p:txBody>
      </p:sp>
      <p:sp>
        <p:nvSpPr>
          <p:cNvPr id="39" name="TextBox 38">
            <a:extLst>
              <a:ext uri="{FF2B5EF4-FFF2-40B4-BE49-F238E27FC236}">
                <a16:creationId xmlns:a16="http://schemas.microsoft.com/office/drawing/2014/main" id="{3D65CC4A-438F-C359-3C7A-21A8E8005B1F}"/>
              </a:ext>
            </a:extLst>
          </p:cNvPr>
          <p:cNvSpPr txBox="1"/>
          <p:nvPr/>
        </p:nvSpPr>
        <p:spPr>
          <a:xfrm rot="1375432">
            <a:off x="19016058" y="13413974"/>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1.5 Mb</a:t>
            </a:r>
          </a:p>
        </p:txBody>
      </p:sp>
      <p:sp>
        <p:nvSpPr>
          <p:cNvPr id="41" name="TextBox 40">
            <a:extLst>
              <a:ext uri="{FF2B5EF4-FFF2-40B4-BE49-F238E27FC236}">
                <a16:creationId xmlns:a16="http://schemas.microsoft.com/office/drawing/2014/main" id="{5F2D5B45-07FF-F69A-5805-8CD0BD97777D}"/>
              </a:ext>
            </a:extLst>
          </p:cNvPr>
          <p:cNvSpPr txBox="1"/>
          <p:nvPr/>
        </p:nvSpPr>
        <p:spPr>
          <a:xfrm rot="3364986">
            <a:off x="14811626" y="17625441"/>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2 Mb</a:t>
            </a:r>
          </a:p>
        </p:txBody>
      </p:sp>
      <p:sp>
        <p:nvSpPr>
          <p:cNvPr id="44" name="TextBox 43">
            <a:extLst>
              <a:ext uri="{FF2B5EF4-FFF2-40B4-BE49-F238E27FC236}">
                <a16:creationId xmlns:a16="http://schemas.microsoft.com/office/drawing/2014/main" id="{2EDEA6DA-0A5A-73B4-D839-EB9D7900E687}"/>
              </a:ext>
            </a:extLst>
          </p:cNvPr>
          <p:cNvSpPr txBox="1"/>
          <p:nvPr/>
        </p:nvSpPr>
        <p:spPr>
          <a:xfrm rot="17311340">
            <a:off x="8614533" y="18317006"/>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2.5 Mb</a:t>
            </a:r>
          </a:p>
        </p:txBody>
      </p:sp>
      <p:sp>
        <p:nvSpPr>
          <p:cNvPr id="46" name="TextBox 45">
            <a:extLst>
              <a:ext uri="{FF2B5EF4-FFF2-40B4-BE49-F238E27FC236}">
                <a16:creationId xmlns:a16="http://schemas.microsoft.com/office/drawing/2014/main" id="{70EEE573-5531-26F7-6BEA-96DE075FDF3B}"/>
              </a:ext>
            </a:extLst>
          </p:cNvPr>
          <p:cNvSpPr txBox="1"/>
          <p:nvPr/>
        </p:nvSpPr>
        <p:spPr>
          <a:xfrm rot="19195703">
            <a:off x="3752901" y="14942589"/>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3 Mb</a:t>
            </a:r>
          </a:p>
        </p:txBody>
      </p:sp>
      <p:pic>
        <p:nvPicPr>
          <p:cNvPr id="48" name="Picture 47">
            <a:extLst>
              <a:ext uri="{FF2B5EF4-FFF2-40B4-BE49-F238E27FC236}">
                <a16:creationId xmlns:a16="http://schemas.microsoft.com/office/drawing/2014/main" id="{21C61BD1-7C56-365C-39B7-DA7C8E358C8E}"/>
              </a:ext>
            </a:extLst>
          </p:cNvPr>
          <p:cNvPicPr>
            <a:picLocks noChangeAspect="1"/>
          </p:cNvPicPr>
          <p:nvPr/>
        </p:nvPicPr>
        <p:blipFill rotWithShape="1">
          <a:blip r:embed="rId2"/>
          <a:srcRect l="1909" t="76214" r="6866" b="4689"/>
          <a:stretch/>
        </p:blipFill>
        <p:spPr>
          <a:xfrm>
            <a:off x="962788" y="19853915"/>
            <a:ext cx="19704424" cy="5499949"/>
          </a:xfrm>
          <a:prstGeom prst="rect">
            <a:avLst/>
          </a:prstGeom>
        </p:spPr>
      </p:pic>
      <p:sp>
        <p:nvSpPr>
          <p:cNvPr id="6" name="TextBox 5">
            <a:extLst>
              <a:ext uri="{FF2B5EF4-FFF2-40B4-BE49-F238E27FC236}">
                <a16:creationId xmlns:a16="http://schemas.microsoft.com/office/drawing/2014/main" id="{119F0BA6-3A78-76BC-BD27-C497F22D13D7}"/>
              </a:ext>
            </a:extLst>
          </p:cNvPr>
          <p:cNvSpPr txBox="1"/>
          <p:nvPr/>
        </p:nvSpPr>
        <p:spPr>
          <a:xfrm>
            <a:off x="8634368" y="9233997"/>
            <a:ext cx="6064481" cy="584775"/>
          </a:xfrm>
          <a:prstGeom prst="rect">
            <a:avLst/>
          </a:prstGeom>
          <a:noFill/>
        </p:spPr>
        <p:txBody>
          <a:bodyPr wrap="none" rtlCol="0">
            <a:spAutoFit/>
          </a:bodyPr>
          <a:lstStyle/>
          <a:p>
            <a:r>
              <a:rPr lang="en-US" sz="32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Arthrobacter nitrophenolicus</a:t>
            </a:r>
            <a:endParaRPr lang="en-US" sz="9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8FE9F6B7-E243-73C4-DC6E-F6FCA45653C3}"/>
              </a:ext>
            </a:extLst>
          </p:cNvPr>
          <p:cNvSpPr txBox="1"/>
          <p:nvPr/>
        </p:nvSpPr>
        <p:spPr>
          <a:xfrm>
            <a:off x="8459364" y="9741316"/>
            <a:ext cx="6064481" cy="523220"/>
          </a:xfrm>
          <a:prstGeom prst="rect">
            <a:avLst/>
          </a:prstGeom>
          <a:noFill/>
        </p:spPr>
        <p:txBody>
          <a:bodyPr wrap="square" rtlCol="0">
            <a:spAutoFit/>
          </a:bodyPr>
          <a:lstStyle/>
          <a:p>
            <a:pPr algn="ctr"/>
            <a:r>
              <a:rPr lang="en-US" sz="28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4.52 Mb</a:t>
            </a:r>
          </a:p>
        </p:txBody>
      </p:sp>
      <p:sp>
        <p:nvSpPr>
          <p:cNvPr id="3" name="TextBox 2">
            <a:extLst>
              <a:ext uri="{FF2B5EF4-FFF2-40B4-BE49-F238E27FC236}">
                <a16:creationId xmlns:a16="http://schemas.microsoft.com/office/drawing/2014/main" id="{97CA86CA-1292-F2A9-737A-271763EB6A03}"/>
              </a:ext>
            </a:extLst>
          </p:cNvPr>
          <p:cNvSpPr txBox="1"/>
          <p:nvPr/>
        </p:nvSpPr>
        <p:spPr>
          <a:xfrm>
            <a:off x="578224" y="961667"/>
            <a:ext cx="2044214" cy="769441"/>
          </a:xfrm>
          <a:prstGeom prst="rect">
            <a:avLst/>
          </a:prstGeom>
          <a:noFill/>
        </p:spPr>
        <p:txBody>
          <a:bodyPr wrap="none" rtlCol="0">
            <a:spAutoFit/>
          </a:bodyPr>
          <a:lstStyle/>
          <a:p>
            <a:r>
              <a:rPr lang="en-US" sz="4400" b="1" dirty="0"/>
              <a:t>Figure 1</a:t>
            </a:r>
          </a:p>
        </p:txBody>
      </p:sp>
    </p:spTree>
    <p:extLst>
      <p:ext uri="{BB962C8B-B14F-4D97-AF65-F5344CB8AC3E}">
        <p14:creationId xmlns:p14="http://schemas.microsoft.com/office/powerpoint/2010/main" val="640130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51D540-FC7A-B2C3-D94A-C1A6976D3D34}"/>
              </a:ext>
            </a:extLst>
          </p:cNvPr>
          <p:cNvSpPr txBox="1"/>
          <p:nvPr/>
        </p:nvSpPr>
        <p:spPr>
          <a:xfrm>
            <a:off x="-1" y="177840"/>
            <a:ext cx="21599525" cy="923330"/>
          </a:xfrm>
          <a:prstGeom prst="rect">
            <a:avLst/>
          </a:prstGeom>
          <a:noFill/>
        </p:spPr>
        <p:txBody>
          <a:bodyPr wrap="square">
            <a:spAutoFit/>
          </a:bodyPr>
          <a:lstStyle/>
          <a:p>
            <a:pPr algn="ctr"/>
            <a:r>
              <a:rPr lang="en-GB" sz="5400" b="1" i="0" dirty="0">
                <a:solidFill>
                  <a:srgbClr val="000000"/>
                </a:solidFill>
                <a:effectLst/>
                <a:latin typeface="Verdana" panose="020B0604030504040204" pitchFamily="34" charset="0"/>
              </a:rPr>
              <a:t>Subsystem: Gentisate degradation</a:t>
            </a:r>
          </a:p>
        </p:txBody>
      </p:sp>
      <p:pic>
        <p:nvPicPr>
          <p:cNvPr id="7" name="Picture 6">
            <a:extLst>
              <a:ext uri="{FF2B5EF4-FFF2-40B4-BE49-F238E27FC236}">
                <a16:creationId xmlns:a16="http://schemas.microsoft.com/office/drawing/2014/main" id="{F479F13B-3C89-5292-41AA-0B70191697E2}"/>
              </a:ext>
            </a:extLst>
          </p:cNvPr>
          <p:cNvPicPr>
            <a:picLocks noChangeAspect="1"/>
          </p:cNvPicPr>
          <p:nvPr/>
        </p:nvPicPr>
        <p:blipFill>
          <a:blip r:embed="rId3"/>
          <a:stretch>
            <a:fillRect/>
          </a:stretch>
        </p:blipFill>
        <p:spPr>
          <a:xfrm>
            <a:off x="-130" y="1042817"/>
            <a:ext cx="21601423" cy="14544000"/>
          </a:xfrm>
          <a:prstGeom prst="rect">
            <a:avLst/>
          </a:prstGeom>
        </p:spPr>
      </p:pic>
      <p:pic>
        <p:nvPicPr>
          <p:cNvPr id="9" name="Picture 8">
            <a:extLst>
              <a:ext uri="{FF2B5EF4-FFF2-40B4-BE49-F238E27FC236}">
                <a16:creationId xmlns:a16="http://schemas.microsoft.com/office/drawing/2014/main" id="{3D58AB53-C8AB-6346-429B-FCAB91373709}"/>
              </a:ext>
            </a:extLst>
          </p:cNvPr>
          <p:cNvPicPr>
            <a:picLocks noChangeAspect="1"/>
          </p:cNvPicPr>
          <p:nvPr/>
        </p:nvPicPr>
        <p:blipFill>
          <a:blip r:embed="rId4"/>
          <a:stretch>
            <a:fillRect/>
          </a:stretch>
        </p:blipFill>
        <p:spPr>
          <a:xfrm>
            <a:off x="1788764" y="15528027"/>
            <a:ext cx="18021993" cy="13896000"/>
          </a:xfrm>
          <a:prstGeom prst="rect">
            <a:avLst/>
          </a:prstGeom>
        </p:spPr>
      </p:pic>
    </p:spTree>
    <p:extLst>
      <p:ext uri="{BB962C8B-B14F-4D97-AF65-F5344CB8AC3E}">
        <p14:creationId xmlns:p14="http://schemas.microsoft.com/office/powerpoint/2010/main" val="22135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2829D-C647-F88A-D3C3-7FC90E820AC7}"/>
              </a:ext>
            </a:extLst>
          </p:cNvPr>
          <p:cNvSpPr txBox="1"/>
          <p:nvPr/>
        </p:nvSpPr>
        <p:spPr>
          <a:xfrm>
            <a:off x="-1" y="177840"/>
            <a:ext cx="21599525" cy="923330"/>
          </a:xfrm>
          <a:prstGeom prst="rect">
            <a:avLst/>
          </a:prstGeom>
          <a:noFill/>
        </p:spPr>
        <p:txBody>
          <a:bodyPr wrap="square">
            <a:spAutoFit/>
          </a:bodyPr>
          <a:lstStyle/>
          <a:p>
            <a:pPr algn="ctr"/>
            <a:r>
              <a:rPr lang="en-GB" sz="5400" b="1" i="0" dirty="0">
                <a:solidFill>
                  <a:srgbClr val="000000"/>
                </a:solidFill>
                <a:effectLst/>
                <a:latin typeface="Verdana" panose="020B0604030504040204" pitchFamily="34" charset="0"/>
              </a:rPr>
              <a:t>Subsystem: Quinate degradation</a:t>
            </a:r>
          </a:p>
        </p:txBody>
      </p:sp>
      <p:pic>
        <p:nvPicPr>
          <p:cNvPr id="6" name="Picture 5">
            <a:extLst>
              <a:ext uri="{FF2B5EF4-FFF2-40B4-BE49-F238E27FC236}">
                <a16:creationId xmlns:a16="http://schemas.microsoft.com/office/drawing/2014/main" id="{29BF1B18-4793-3592-FAA4-A50C0C6DFFF8}"/>
              </a:ext>
            </a:extLst>
          </p:cNvPr>
          <p:cNvPicPr>
            <a:picLocks noChangeAspect="1"/>
          </p:cNvPicPr>
          <p:nvPr/>
        </p:nvPicPr>
        <p:blipFill>
          <a:blip r:embed="rId2"/>
          <a:stretch>
            <a:fillRect/>
          </a:stretch>
        </p:blipFill>
        <p:spPr>
          <a:xfrm>
            <a:off x="13629" y="1101169"/>
            <a:ext cx="21555918" cy="8532000"/>
          </a:xfrm>
          <a:prstGeom prst="rect">
            <a:avLst/>
          </a:prstGeom>
        </p:spPr>
      </p:pic>
      <p:pic>
        <p:nvPicPr>
          <p:cNvPr id="8" name="Picture 7">
            <a:extLst>
              <a:ext uri="{FF2B5EF4-FFF2-40B4-BE49-F238E27FC236}">
                <a16:creationId xmlns:a16="http://schemas.microsoft.com/office/drawing/2014/main" id="{11A0B826-101D-2083-3D41-0D9077C82F4D}"/>
              </a:ext>
            </a:extLst>
          </p:cNvPr>
          <p:cNvPicPr>
            <a:picLocks noChangeAspect="1"/>
          </p:cNvPicPr>
          <p:nvPr/>
        </p:nvPicPr>
        <p:blipFill>
          <a:blip r:embed="rId3"/>
          <a:stretch>
            <a:fillRect/>
          </a:stretch>
        </p:blipFill>
        <p:spPr>
          <a:xfrm>
            <a:off x="29975" y="9756000"/>
            <a:ext cx="21558920" cy="8496000"/>
          </a:xfrm>
          <a:prstGeom prst="rect">
            <a:avLst/>
          </a:prstGeom>
        </p:spPr>
      </p:pic>
      <p:pic>
        <p:nvPicPr>
          <p:cNvPr id="6146" name="Picture 2">
            <a:extLst>
              <a:ext uri="{FF2B5EF4-FFF2-40B4-BE49-F238E27FC236}">
                <a16:creationId xmlns:a16="http://schemas.microsoft.com/office/drawing/2014/main" id="{5BD93033-9DAC-933A-20F8-3C412CEA29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2" t="4541" r="2441" b="-663"/>
          <a:stretch/>
        </p:blipFill>
        <p:spPr bwMode="auto">
          <a:xfrm>
            <a:off x="5439041" y="18252000"/>
            <a:ext cx="10740788" cy="1126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62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43F447-1E3D-C91C-7CEA-4AC352CE5179}"/>
              </a:ext>
            </a:extLst>
          </p:cNvPr>
          <p:cNvSpPr txBox="1"/>
          <p:nvPr/>
        </p:nvSpPr>
        <p:spPr>
          <a:xfrm>
            <a:off x="-1" y="177840"/>
            <a:ext cx="21599525" cy="923330"/>
          </a:xfrm>
          <a:prstGeom prst="rect">
            <a:avLst/>
          </a:prstGeom>
          <a:noFill/>
        </p:spPr>
        <p:txBody>
          <a:bodyPr wrap="square">
            <a:spAutoFit/>
          </a:bodyPr>
          <a:lstStyle/>
          <a:p>
            <a:pPr algn="ctr"/>
            <a:r>
              <a:rPr lang="en-GB" sz="5400" b="1" i="0" dirty="0">
                <a:solidFill>
                  <a:srgbClr val="000000"/>
                </a:solidFill>
                <a:effectLst/>
                <a:latin typeface="Verdana" panose="020B0604030504040204" pitchFamily="34" charset="0"/>
              </a:rPr>
              <a:t>Subsystem: Benzoate degradation</a:t>
            </a:r>
          </a:p>
        </p:txBody>
      </p:sp>
      <p:pic>
        <p:nvPicPr>
          <p:cNvPr id="7170" name="Picture 2">
            <a:extLst>
              <a:ext uri="{FF2B5EF4-FFF2-40B4-BE49-F238E27FC236}">
                <a16:creationId xmlns:a16="http://schemas.microsoft.com/office/drawing/2014/main" id="{150F9C17-E59B-CE8C-9C53-3E0E9F6775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3" t="1885" r="40112" b="75208"/>
          <a:stretch/>
        </p:blipFill>
        <p:spPr bwMode="auto">
          <a:xfrm>
            <a:off x="1" y="1101170"/>
            <a:ext cx="11840003" cy="648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BE6857-9A88-8130-9434-4AEF2D58EC00}"/>
              </a:ext>
            </a:extLst>
          </p:cNvPr>
          <p:cNvSpPr txBox="1"/>
          <p:nvPr/>
        </p:nvSpPr>
        <p:spPr>
          <a:xfrm>
            <a:off x="7074568" y="5108957"/>
            <a:ext cx="14500390" cy="1446550"/>
          </a:xfrm>
          <a:prstGeom prst="rect">
            <a:avLst/>
          </a:prstGeom>
          <a:noFill/>
        </p:spPr>
        <p:txBody>
          <a:bodyPr wrap="square">
            <a:spAutoFit/>
          </a:bodyPr>
          <a:lstStyle/>
          <a:p>
            <a:pPr algn="ctr"/>
            <a:r>
              <a:rPr lang="en-GB" sz="4400" b="0" i="0" dirty="0">
                <a:solidFill>
                  <a:srgbClr val="000000"/>
                </a:solidFill>
                <a:effectLst/>
                <a:latin typeface="Verdana" panose="020B0604030504040204" pitchFamily="34" charset="0"/>
              </a:rPr>
              <a:t>Several pathways of degradation of benzoate-like compounds are combined in this SS.</a:t>
            </a:r>
            <a:endParaRPr lang="en-US" sz="4400" dirty="0"/>
          </a:p>
        </p:txBody>
      </p:sp>
      <p:pic>
        <p:nvPicPr>
          <p:cNvPr id="6" name="Picture 5">
            <a:extLst>
              <a:ext uri="{FF2B5EF4-FFF2-40B4-BE49-F238E27FC236}">
                <a16:creationId xmlns:a16="http://schemas.microsoft.com/office/drawing/2014/main" id="{3792D018-B3FF-A4E4-8506-08F47FC503F3}"/>
              </a:ext>
            </a:extLst>
          </p:cNvPr>
          <p:cNvPicPr>
            <a:picLocks noChangeAspect="1"/>
          </p:cNvPicPr>
          <p:nvPr/>
        </p:nvPicPr>
        <p:blipFill>
          <a:blip r:embed="rId3"/>
          <a:stretch>
            <a:fillRect/>
          </a:stretch>
        </p:blipFill>
        <p:spPr>
          <a:xfrm>
            <a:off x="0" y="7581170"/>
            <a:ext cx="21574958" cy="7236000"/>
          </a:xfrm>
          <a:prstGeom prst="rect">
            <a:avLst/>
          </a:prstGeom>
        </p:spPr>
      </p:pic>
      <p:pic>
        <p:nvPicPr>
          <p:cNvPr id="7172" name="Picture 4">
            <a:extLst>
              <a:ext uri="{FF2B5EF4-FFF2-40B4-BE49-F238E27FC236}">
                <a16:creationId xmlns:a16="http://schemas.microsoft.com/office/drawing/2014/main" id="{719FCEDD-BBF3-6EB2-128F-ECE9AEFABB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3" t="-955" r="-635" b="-1216"/>
          <a:stretch/>
        </p:blipFill>
        <p:spPr bwMode="auto">
          <a:xfrm>
            <a:off x="572919" y="14705481"/>
            <a:ext cx="20453685" cy="1463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23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AB854C-D692-55E4-5963-8205AEBFD180}"/>
              </a:ext>
            </a:extLst>
          </p:cNvPr>
          <p:cNvSpPr txBox="1"/>
          <p:nvPr/>
        </p:nvSpPr>
        <p:spPr>
          <a:xfrm>
            <a:off x="-1" y="177840"/>
            <a:ext cx="21599525" cy="1200329"/>
          </a:xfrm>
          <a:prstGeom prst="rect">
            <a:avLst/>
          </a:prstGeom>
          <a:noFill/>
        </p:spPr>
        <p:txBody>
          <a:bodyPr wrap="square">
            <a:spAutoFit/>
          </a:bodyPr>
          <a:lstStyle/>
          <a:p>
            <a:r>
              <a:rPr lang="en-GB" sz="3600" b="1" i="0" dirty="0">
                <a:solidFill>
                  <a:srgbClr val="000000"/>
                </a:solidFill>
                <a:effectLst/>
                <a:latin typeface="Verdana" panose="020B0604030504040204" pitchFamily="34" charset="0"/>
              </a:rPr>
              <a:t>Metabolism of central aromatic intermediates (41): </a:t>
            </a:r>
            <a:r>
              <a:rPr lang="en-GB" sz="3600" b="0" i="0" dirty="0">
                <a:effectLst/>
                <a:latin typeface="Verdana" panose="020B0604030504040204" pitchFamily="34" charset="0"/>
                <a:hlinkClick r:id="rId2"/>
              </a:rPr>
              <a:t>Central meta-cleavage pathway of aromatic compound degradation</a:t>
            </a:r>
            <a:endParaRPr lang="en-US" sz="3600" b="1" dirty="0"/>
          </a:p>
        </p:txBody>
      </p:sp>
      <p:sp>
        <p:nvSpPr>
          <p:cNvPr id="7" name="TextBox 6">
            <a:extLst>
              <a:ext uri="{FF2B5EF4-FFF2-40B4-BE49-F238E27FC236}">
                <a16:creationId xmlns:a16="http://schemas.microsoft.com/office/drawing/2014/main" id="{73C78BE2-B30A-35FB-D698-DB99D59A4054}"/>
              </a:ext>
            </a:extLst>
          </p:cNvPr>
          <p:cNvSpPr txBox="1"/>
          <p:nvPr/>
        </p:nvSpPr>
        <p:spPr>
          <a:xfrm>
            <a:off x="942013" y="1253570"/>
            <a:ext cx="19675184" cy="830997"/>
          </a:xfrm>
          <a:prstGeom prst="rect">
            <a:avLst/>
          </a:prstGeom>
          <a:noFill/>
        </p:spPr>
        <p:txBody>
          <a:bodyPr wrap="square">
            <a:spAutoFit/>
          </a:bodyPr>
          <a:lstStyle/>
          <a:p>
            <a:r>
              <a:rPr lang="en-GB" sz="2400" b="0" i="0" dirty="0">
                <a:solidFill>
                  <a:srgbClr val="000000"/>
                </a:solidFill>
                <a:effectLst/>
                <a:latin typeface="Verdana" panose="020B0604030504040204" pitchFamily="34" charset="0"/>
              </a:rPr>
              <a:t>Functions comprising Central meta-cleavage pathway are combined in this SS with some downstream pathways. It is done to preserve gene clusters which help to distinguish a specificity of each pathway.</a:t>
            </a:r>
            <a:endParaRPr lang="en-US" sz="2400" dirty="0"/>
          </a:p>
        </p:txBody>
      </p:sp>
      <p:pic>
        <p:nvPicPr>
          <p:cNvPr id="9" name="Picture 8">
            <a:extLst>
              <a:ext uri="{FF2B5EF4-FFF2-40B4-BE49-F238E27FC236}">
                <a16:creationId xmlns:a16="http://schemas.microsoft.com/office/drawing/2014/main" id="{B60CC1BE-F949-2CEC-404B-04897CC524BB}"/>
              </a:ext>
            </a:extLst>
          </p:cNvPr>
          <p:cNvPicPr>
            <a:picLocks noChangeAspect="1"/>
          </p:cNvPicPr>
          <p:nvPr/>
        </p:nvPicPr>
        <p:blipFill>
          <a:blip r:embed="rId3"/>
          <a:stretch>
            <a:fillRect/>
          </a:stretch>
        </p:blipFill>
        <p:spPr>
          <a:xfrm>
            <a:off x="1825586" y="14310663"/>
            <a:ext cx="17948349" cy="15120000"/>
          </a:xfrm>
          <a:prstGeom prst="rect">
            <a:avLst/>
          </a:prstGeom>
        </p:spPr>
      </p:pic>
      <p:pic>
        <p:nvPicPr>
          <p:cNvPr id="12" name="Picture 11">
            <a:extLst>
              <a:ext uri="{FF2B5EF4-FFF2-40B4-BE49-F238E27FC236}">
                <a16:creationId xmlns:a16="http://schemas.microsoft.com/office/drawing/2014/main" id="{D0D8922A-2690-A13F-AB37-83F0E6E9F3B7}"/>
              </a:ext>
            </a:extLst>
          </p:cNvPr>
          <p:cNvPicPr>
            <a:picLocks noChangeAspect="1"/>
          </p:cNvPicPr>
          <p:nvPr/>
        </p:nvPicPr>
        <p:blipFill>
          <a:blip r:embed="rId4"/>
          <a:stretch>
            <a:fillRect/>
          </a:stretch>
        </p:blipFill>
        <p:spPr>
          <a:xfrm>
            <a:off x="942013" y="2024500"/>
            <a:ext cx="19715496" cy="12168000"/>
          </a:xfrm>
          <a:prstGeom prst="rect">
            <a:avLst/>
          </a:prstGeom>
        </p:spPr>
      </p:pic>
      <p:pic>
        <p:nvPicPr>
          <p:cNvPr id="14" name="Picture 13">
            <a:extLst>
              <a:ext uri="{FF2B5EF4-FFF2-40B4-BE49-F238E27FC236}">
                <a16:creationId xmlns:a16="http://schemas.microsoft.com/office/drawing/2014/main" id="{0092A729-56BF-B63C-77BC-F92098140F25}"/>
              </a:ext>
            </a:extLst>
          </p:cNvPr>
          <p:cNvPicPr>
            <a:picLocks noChangeAspect="1"/>
          </p:cNvPicPr>
          <p:nvPr/>
        </p:nvPicPr>
        <p:blipFill>
          <a:blip r:embed="rId5"/>
          <a:stretch>
            <a:fillRect/>
          </a:stretch>
        </p:blipFill>
        <p:spPr>
          <a:xfrm>
            <a:off x="5199056" y="2173440"/>
            <a:ext cx="11240601" cy="1440000"/>
          </a:xfrm>
          <a:prstGeom prst="rect">
            <a:avLst/>
          </a:prstGeom>
        </p:spPr>
      </p:pic>
    </p:spTree>
    <p:extLst>
      <p:ext uri="{BB962C8B-B14F-4D97-AF65-F5344CB8AC3E}">
        <p14:creationId xmlns:p14="http://schemas.microsoft.com/office/powerpoint/2010/main" val="162789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D3A7FD-2089-DC65-E643-6D1719231F3C}"/>
              </a:ext>
            </a:extLst>
          </p:cNvPr>
          <p:cNvSpPr txBox="1"/>
          <p:nvPr/>
        </p:nvSpPr>
        <p:spPr>
          <a:xfrm>
            <a:off x="-1" y="177840"/>
            <a:ext cx="21599525" cy="1323439"/>
          </a:xfrm>
          <a:prstGeom prst="rect">
            <a:avLst/>
          </a:prstGeom>
          <a:noFill/>
        </p:spPr>
        <p:txBody>
          <a:bodyPr wrap="square">
            <a:spAutoFit/>
          </a:bodyPr>
          <a:lstStyle/>
          <a:p>
            <a:r>
              <a:rPr lang="en-GB" sz="4000" b="1" i="0" dirty="0">
                <a:solidFill>
                  <a:srgbClr val="000000"/>
                </a:solidFill>
                <a:effectLst/>
                <a:latin typeface="Verdana" panose="020B0604030504040204" pitchFamily="34" charset="0"/>
              </a:rPr>
              <a:t>Metabolism of central aromatic intermediates (41): </a:t>
            </a:r>
            <a:r>
              <a:rPr lang="en-GB" sz="4000" b="1" i="0" dirty="0">
                <a:effectLst/>
                <a:latin typeface="Verdana" panose="020B0604030504040204" pitchFamily="34" charset="0"/>
                <a:hlinkClick r:id="rId2"/>
              </a:rPr>
              <a:t>Salicylate and gentisate catabolism</a:t>
            </a:r>
            <a:r>
              <a:rPr lang="en-GB" sz="4000" b="1" i="0" dirty="0">
                <a:solidFill>
                  <a:srgbClr val="000000"/>
                </a:solidFill>
                <a:effectLst/>
                <a:latin typeface="Verdana" panose="020B0604030504040204" pitchFamily="34" charset="0"/>
              </a:rPr>
              <a:t> (8)</a:t>
            </a:r>
            <a:endParaRPr lang="en-US" sz="4000" b="1" dirty="0"/>
          </a:p>
        </p:txBody>
      </p:sp>
      <p:pic>
        <p:nvPicPr>
          <p:cNvPr id="4" name="Picture 3">
            <a:extLst>
              <a:ext uri="{FF2B5EF4-FFF2-40B4-BE49-F238E27FC236}">
                <a16:creationId xmlns:a16="http://schemas.microsoft.com/office/drawing/2014/main" id="{F88E08F0-602B-9DBE-BFCC-1356103E3E00}"/>
              </a:ext>
            </a:extLst>
          </p:cNvPr>
          <p:cNvPicPr>
            <a:picLocks noChangeAspect="1"/>
          </p:cNvPicPr>
          <p:nvPr/>
        </p:nvPicPr>
        <p:blipFill>
          <a:blip r:embed="rId3"/>
          <a:stretch>
            <a:fillRect/>
          </a:stretch>
        </p:blipFill>
        <p:spPr>
          <a:xfrm>
            <a:off x="-5" y="1501279"/>
            <a:ext cx="21563209" cy="13284000"/>
          </a:xfrm>
          <a:prstGeom prst="rect">
            <a:avLst/>
          </a:prstGeom>
        </p:spPr>
      </p:pic>
      <p:pic>
        <p:nvPicPr>
          <p:cNvPr id="6" name="Picture 5">
            <a:extLst>
              <a:ext uri="{FF2B5EF4-FFF2-40B4-BE49-F238E27FC236}">
                <a16:creationId xmlns:a16="http://schemas.microsoft.com/office/drawing/2014/main" id="{D0F66878-43F1-3F78-C9D4-5C7EC1B3DE4C}"/>
              </a:ext>
            </a:extLst>
          </p:cNvPr>
          <p:cNvPicPr>
            <a:picLocks noChangeAspect="1"/>
          </p:cNvPicPr>
          <p:nvPr/>
        </p:nvPicPr>
        <p:blipFill>
          <a:blip r:embed="rId4"/>
          <a:stretch>
            <a:fillRect/>
          </a:stretch>
        </p:blipFill>
        <p:spPr>
          <a:xfrm>
            <a:off x="61717" y="14924978"/>
            <a:ext cx="21508035" cy="7812000"/>
          </a:xfrm>
          <a:prstGeom prst="rect">
            <a:avLst/>
          </a:prstGeom>
        </p:spPr>
      </p:pic>
    </p:spTree>
    <p:extLst>
      <p:ext uri="{BB962C8B-B14F-4D97-AF65-F5344CB8AC3E}">
        <p14:creationId xmlns:p14="http://schemas.microsoft.com/office/powerpoint/2010/main" val="235884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8BEABF-7511-AFDE-1AB3-AC862B1E47E1}"/>
              </a:ext>
            </a:extLst>
          </p:cNvPr>
          <p:cNvSpPr txBox="1"/>
          <p:nvPr/>
        </p:nvSpPr>
        <p:spPr>
          <a:xfrm>
            <a:off x="-1" y="50840"/>
            <a:ext cx="21599525" cy="1323439"/>
          </a:xfrm>
          <a:prstGeom prst="rect">
            <a:avLst/>
          </a:prstGeom>
          <a:noFill/>
        </p:spPr>
        <p:txBody>
          <a:bodyPr wrap="square">
            <a:spAutoFit/>
          </a:bodyPr>
          <a:lstStyle/>
          <a:p>
            <a:r>
              <a:rPr lang="en-GB" sz="4000" b="1" i="0" dirty="0">
                <a:solidFill>
                  <a:srgbClr val="000000"/>
                </a:solidFill>
                <a:effectLst/>
                <a:latin typeface="Verdana" panose="020B0604030504040204" pitchFamily="34" charset="0"/>
              </a:rPr>
              <a:t>Metabolism of central aromatic intermediates (41): </a:t>
            </a:r>
            <a:r>
              <a:rPr lang="en-GB" sz="4000" b="1" i="0" dirty="0">
                <a:effectLst/>
                <a:latin typeface="Verdana" panose="020B0604030504040204" pitchFamily="34" charset="0"/>
                <a:hlinkClick r:id="rId3"/>
              </a:rPr>
              <a:t>Catechol branch of beta-ketoadipate pathway</a:t>
            </a:r>
            <a:endParaRPr lang="en-US" sz="4000" b="1" dirty="0"/>
          </a:p>
        </p:txBody>
      </p:sp>
      <p:sp>
        <p:nvSpPr>
          <p:cNvPr id="6" name="TextBox 5">
            <a:extLst>
              <a:ext uri="{FF2B5EF4-FFF2-40B4-BE49-F238E27FC236}">
                <a16:creationId xmlns:a16="http://schemas.microsoft.com/office/drawing/2014/main" id="{E1B0310B-DBC7-F296-B74F-ED841AD91A0A}"/>
              </a:ext>
            </a:extLst>
          </p:cNvPr>
          <p:cNvSpPr txBox="1"/>
          <p:nvPr/>
        </p:nvSpPr>
        <p:spPr>
          <a:xfrm>
            <a:off x="-1" y="1365746"/>
            <a:ext cx="21599525" cy="2554545"/>
          </a:xfrm>
          <a:prstGeom prst="rect">
            <a:avLst/>
          </a:prstGeom>
          <a:solidFill>
            <a:schemeClr val="accent4">
              <a:lumMod val="20000"/>
              <a:lumOff val="80000"/>
            </a:schemeClr>
          </a:solidFill>
        </p:spPr>
        <p:txBody>
          <a:bodyPr wrap="square">
            <a:spAutoFit/>
          </a:bodyPr>
          <a:lstStyle/>
          <a:p>
            <a:pPr algn="l"/>
            <a:r>
              <a:rPr lang="en-GB" sz="1600" b="0" i="0" dirty="0">
                <a:solidFill>
                  <a:srgbClr val="000000"/>
                </a:solidFill>
                <a:effectLst/>
                <a:latin typeface="Verdana" panose="020B0604030504040204" pitchFamily="34" charset="0"/>
              </a:rPr>
              <a:t>The beta-ketoadipate pathway is a chromosomally encoded convergent pathway for aromatic compound degradation that is widely distributed in soil bacteria and fungi. One of its branches converts catechol, generated from various aromatic hydrocarbons, amino aromatics, and lignin monomers into beta-ketoadipate. </a:t>
            </a:r>
            <a:r>
              <a:rPr lang="en-GB" sz="1600" i="0" dirty="0">
                <a:solidFill>
                  <a:srgbClr val="000000"/>
                </a:solidFill>
                <a:effectLst/>
                <a:latin typeface="Verdana" panose="020B0604030504040204" pitchFamily="34" charset="0"/>
              </a:rPr>
              <a:t>Two additional steps accomplish the conversion of beta-ketoadipate to tricarboxylic acid cycle intermediates making the catechol degradation pathway an effective route for utilization of carbon and energy.</a:t>
            </a:r>
            <a:r>
              <a:rPr lang="en-GB" sz="1600" b="0" i="0" dirty="0">
                <a:solidFill>
                  <a:srgbClr val="000000"/>
                </a:solidFill>
                <a:effectLst/>
                <a:latin typeface="Verdana" panose="020B0604030504040204" pitchFamily="34" charset="0"/>
              </a:rPr>
              <a:t> The catechol branch of the beta-ketoadipate pathway appears to be the evolutionary precursor for portions of the plasmid-borne ortho-pathways for chlorocatechol degradation. In the face of enzyme conservation, the beta-ketoadipate pathway exhibits many permutations in different bacterial groups with respect to enzyme distribution (isozymes, points of branch convergence), regulation (inducing metabolites, regulatory proteins), and gene organization. Diversity is also evident in the behavioral responses of different bacteria to beta-ketoadipate pathway-associated aromatic compounds. The presence and versatility of transport systems encoded by beta-ketoadipate pathway regulons is just beginning to be explored in various microbial groups. </a:t>
            </a:r>
            <a:r>
              <a:rPr lang="en-GB" sz="1600" b="0" i="0" dirty="0" err="1">
                <a:solidFill>
                  <a:srgbClr val="000000"/>
                </a:solidFill>
                <a:effectLst/>
                <a:latin typeface="Verdana" panose="020B0604030504040204" pitchFamily="34" charset="0"/>
              </a:rPr>
              <a:t>catBCDE</a:t>
            </a:r>
            <a:r>
              <a:rPr lang="en-GB" sz="1600" b="0" i="0" dirty="0">
                <a:solidFill>
                  <a:srgbClr val="000000"/>
                </a:solidFill>
                <a:effectLst/>
                <a:latin typeface="Verdana" panose="020B0604030504040204" pitchFamily="34" charset="0"/>
              </a:rPr>
              <a:t> genes from Acinetobacter calcoaceticus were isolated and characterised in 1986 ( J Bacteriol. 1986 Feb;165(2):557-63). </a:t>
            </a:r>
            <a:r>
              <a:rPr lang="en-GB" sz="1600" b="0" i="0" dirty="0" err="1">
                <a:solidFill>
                  <a:srgbClr val="000000"/>
                </a:solidFill>
                <a:effectLst/>
                <a:latin typeface="Verdana" panose="020B0604030504040204" pitchFamily="34" charset="0"/>
              </a:rPr>
              <a:t>catA</a:t>
            </a:r>
            <a:r>
              <a:rPr lang="en-GB" sz="1600" b="0" i="0" dirty="0">
                <a:solidFill>
                  <a:srgbClr val="000000"/>
                </a:solidFill>
                <a:effectLst/>
                <a:latin typeface="Verdana" panose="020B0604030504040204" pitchFamily="34" charset="0"/>
              </a:rPr>
              <a:t> and </a:t>
            </a:r>
            <a:r>
              <a:rPr lang="en-GB" sz="1600" b="0" i="0" dirty="0" err="1">
                <a:solidFill>
                  <a:srgbClr val="000000"/>
                </a:solidFill>
                <a:effectLst/>
                <a:latin typeface="Verdana" panose="020B0604030504040204" pitchFamily="34" charset="0"/>
              </a:rPr>
              <a:t>catBC</a:t>
            </a:r>
            <a:r>
              <a:rPr lang="en-GB" sz="1600" b="0" i="0" dirty="0">
                <a:solidFill>
                  <a:srgbClr val="000000"/>
                </a:solidFill>
                <a:effectLst/>
                <a:latin typeface="Verdana" panose="020B0604030504040204" pitchFamily="34" charset="0"/>
              </a:rPr>
              <a:t> gene cluster was selected from a gene bank of the Pseudomonas aeruginosa PAO1c chromosome in 1988 (J Bacteriol. 1988 Oct;170(10):4458-65). The </a:t>
            </a:r>
            <a:r>
              <a:rPr lang="en-GB" sz="1600" b="0" i="0" dirty="0" err="1">
                <a:solidFill>
                  <a:srgbClr val="000000"/>
                </a:solidFill>
                <a:effectLst/>
                <a:latin typeface="Verdana" panose="020B0604030504040204" pitchFamily="34" charset="0"/>
              </a:rPr>
              <a:t>catA</a:t>
            </a:r>
            <a:r>
              <a:rPr lang="en-GB" sz="1600" b="0" i="0" dirty="0">
                <a:solidFill>
                  <a:srgbClr val="000000"/>
                </a:solidFill>
                <a:effectLst/>
                <a:latin typeface="Verdana" panose="020B0604030504040204" pitchFamily="34" charset="0"/>
              </a:rPr>
              <a:t>, </a:t>
            </a:r>
            <a:r>
              <a:rPr lang="en-GB" sz="1600" b="0" i="0" dirty="0" err="1">
                <a:solidFill>
                  <a:srgbClr val="000000"/>
                </a:solidFill>
                <a:effectLst/>
                <a:latin typeface="Verdana" panose="020B0604030504040204" pitchFamily="34" charset="0"/>
              </a:rPr>
              <a:t>catB</a:t>
            </a:r>
            <a:r>
              <a:rPr lang="en-GB" sz="1600" b="0" i="0" dirty="0">
                <a:solidFill>
                  <a:srgbClr val="000000"/>
                </a:solidFill>
                <a:effectLst/>
                <a:latin typeface="Verdana" panose="020B0604030504040204" pitchFamily="34" charset="0"/>
              </a:rPr>
              <a:t>, and </a:t>
            </a:r>
            <a:r>
              <a:rPr lang="en-GB" sz="1600" b="0" i="0" dirty="0" err="1">
                <a:solidFill>
                  <a:srgbClr val="000000"/>
                </a:solidFill>
                <a:effectLst/>
                <a:latin typeface="Verdana" panose="020B0604030504040204" pitchFamily="34" charset="0"/>
              </a:rPr>
              <a:t>catC</a:t>
            </a:r>
            <a:r>
              <a:rPr lang="en-GB" sz="1600" b="0" i="0" dirty="0">
                <a:solidFill>
                  <a:srgbClr val="000000"/>
                </a:solidFill>
                <a:effectLst/>
                <a:latin typeface="Verdana" panose="020B0604030504040204" pitchFamily="34" charset="0"/>
              </a:rPr>
              <a:t> genes encode enzymes that </a:t>
            </a:r>
            <a:r>
              <a:rPr lang="en-GB" sz="1600" b="0" i="0" dirty="0" err="1">
                <a:solidFill>
                  <a:srgbClr val="000000"/>
                </a:solidFill>
                <a:effectLst/>
                <a:latin typeface="Verdana" panose="020B0604030504040204" pitchFamily="34" charset="0"/>
              </a:rPr>
              <a:t>catalyze</a:t>
            </a:r>
            <a:r>
              <a:rPr lang="en-GB" sz="1600" b="0" i="0" dirty="0">
                <a:solidFill>
                  <a:srgbClr val="000000"/>
                </a:solidFill>
                <a:effectLst/>
                <a:latin typeface="Verdana" panose="020B0604030504040204" pitchFamily="34" charset="0"/>
              </a:rPr>
              <a:t> consecutive reactions in the catechol branch of the beta-ketoadipate pathway: </a:t>
            </a:r>
            <a:r>
              <a:rPr lang="en-GB" sz="1600" b="0" i="0" dirty="0" err="1">
                <a:solidFill>
                  <a:srgbClr val="000000"/>
                </a:solidFill>
                <a:effectLst/>
                <a:latin typeface="Verdana" panose="020B0604030504040204" pitchFamily="34" charset="0"/>
              </a:rPr>
              <a:t>catA</a:t>
            </a:r>
            <a:r>
              <a:rPr lang="en-GB" sz="1600" b="0" i="0" dirty="0">
                <a:solidFill>
                  <a:srgbClr val="000000"/>
                </a:solidFill>
                <a:effectLst/>
                <a:latin typeface="Verdana" panose="020B0604030504040204" pitchFamily="34" charset="0"/>
              </a:rPr>
              <a:t>, catechol-1,2-dioxygenase (EC 1.13.11.1); </a:t>
            </a:r>
            <a:r>
              <a:rPr lang="en-GB" sz="1600" b="0" i="0" dirty="0" err="1">
                <a:solidFill>
                  <a:srgbClr val="000000"/>
                </a:solidFill>
                <a:effectLst/>
                <a:latin typeface="Verdana" panose="020B0604030504040204" pitchFamily="34" charset="0"/>
              </a:rPr>
              <a:t>catB</a:t>
            </a:r>
            <a:r>
              <a:rPr lang="en-GB" sz="1600" b="0" i="0" dirty="0">
                <a:solidFill>
                  <a:srgbClr val="000000"/>
                </a:solidFill>
                <a:effectLst/>
                <a:latin typeface="Verdana" panose="020B0604030504040204" pitchFamily="34" charset="0"/>
              </a:rPr>
              <a:t>, </a:t>
            </a:r>
            <a:r>
              <a:rPr lang="en-GB" sz="1600" b="0" i="0" dirty="0" err="1">
                <a:solidFill>
                  <a:srgbClr val="000000"/>
                </a:solidFill>
                <a:effectLst/>
                <a:latin typeface="Verdana" panose="020B0604030504040204" pitchFamily="34" charset="0"/>
              </a:rPr>
              <a:t>muconate</a:t>
            </a:r>
            <a:r>
              <a:rPr lang="en-GB" sz="1600" b="0" i="0" dirty="0">
                <a:solidFill>
                  <a:srgbClr val="000000"/>
                </a:solidFill>
                <a:effectLst/>
                <a:latin typeface="Verdana" panose="020B0604030504040204" pitchFamily="34" charset="0"/>
              </a:rPr>
              <a:t> lactonizing enzyme (EC 5.5.1.1); and </a:t>
            </a:r>
            <a:r>
              <a:rPr lang="en-GB" sz="1600" b="0" i="0" dirty="0" err="1">
                <a:solidFill>
                  <a:srgbClr val="000000"/>
                </a:solidFill>
                <a:effectLst/>
                <a:latin typeface="Verdana" panose="020B0604030504040204" pitchFamily="34" charset="0"/>
              </a:rPr>
              <a:t>catC</a:t>
            </a:r>
            <a:r>
              <a:rPr lang="en-GB" sz="1600" b="0" i="0" dirty="0">
                <a:solidFill>
                  <a:srgbClr val="000000"/>
                </a:solidFill>
                <a:effectLst/>
                <a:latin typeface="Verdana" panose="020B0604030504040204" pitchFamily="34" charset="0"/>
              </a:rPr>
              <a:t>, muconolactone isomerase (EC 5.3.3.4). For more information, please check out the description and the additional notes tabs, below</a:t>
            </a:r>
          </a:p>
        </p:txBody>
      </p:sp>
      <p:sp>
        <p:nvSpPr>
          <p:cNvPr id="10" name="TextBox 9">
            <a:extLst>
              <a:ext uri="{FF2B5EF4-FFF2-40B4-BE49-F238E27FC236}">
                <a16:creationId xmlns:a16="http://schemas.microsoft.com/office/drawing/2014/main" id="{FDC480A2-F2AD-4E1E-090D-F8A7FF0097F6}"/>
              </a:ext>
            </a:extLst>
          </p:cNvPr>
          <p:cNvSpPr txBox="1"/>
          <p:nvPr/>
        </p:nvSpPr>
        <p:spPr>
          <a:xfrm>
            <a:off x="0" y="3920291"/>
            <a:ext cx="21599526" cy="13388280"/>
          </a:xfrm>
          <a:prstGeom prst="rect">
            <a:avLst/>
          </a:prstGeom>
          <a:solidFill>
            <a:schemeClr val="tx2">
              <a:lumMod val="20000"/>
              <a:lumOff val="80000"/>
            </a:schemeClr>
          </a:solidFill>
        </p:spPr>
        <p:txBody>
          <a:bodyPr wrap="square">
            <a:spAutoFit/>
          </a:bodyPr>
          <a:lstStyle/>
          <a:p>
            <a:r>
              <a:rPr lang="en-GB" b="0" i="0" dirty="0">
                <a:solidFill>
                  <a:srgbClr val="000000"/>
                </a:solidFill>
                <a:effectLst/>
                <a:latin typeface="Verdana" panose="020B0604030504040204" pitchFamily="34" charset="0"/>
              </a:rPr>
              <a:t>Variant code:</a:t>
            </a:r>
            <a:br>
              <a:rPr lang="en-GB" dirty="0"/>
            </a:br>
            <a:r>
              <a:rPr lang="en-GB" b="0" i="0" dirty="0">
                <a:solidFill>
                  <a:srgbClr val="000000"/>
                </a:solidFill>
                <a:effectLst/>
                <a:latin typeface="Verdana" panose="020B0604030504040204" pitchFamily="34" charset="0"/>
              </a:rPr>
              <a:t>1,3-Complete functional sets</a:t>
            </a:r>
            <a:br>
              <a:rPr lang="en-GB" dirty="0"/>
            </a:br>
            <a:r>
              <a:rPr lang="en-GB" b="0" i="0" dirty="0">
                <a:solidFill>
                  <a:srgbClr val="000000"/>
                </a:solidFill>
                <a:effectLst/>
                <a:latin typeface="Verdana" panose="020B0604030504040204" pitchFamily="34" charset="0"/>
              </a:rPr>
              <a:t>8-Muconolactone isomerase (EC 5.3.3.4) is missing</a:t>
            </a:r>
            <a:br>
              <a:rPr lang="en-GB" dirty="0"/>
            </a:br>
            <a:r>
              <a:rPr lang="en-GB" b="0" i="0" dirty="0">
                <a:solidFill>
                  <a:srgbClr val="000000"/>
                </a:solidFill>
                <a:effectLst/>
                <a:latin typeface="Verdana" panose="020B0604030504040204" pitchFamily="34" charset="0"/>
              </a:rPr>
              <a:t>9-Catechol 1,2-dioxygenase (EC 1.13.11.1) is missing</a:t>
            </a:r>
            <a:br>
              <a:rPr lang="en-GB" dirty="0"/>
            </a:br>
            <a:r>
              <a:rPr lang="en-GB" b="0" i="0" dirty="0">
                <a:solidFill>
                  <a:srgbClr val="000000"/>
                </a:solidFill>
                <a:effectLst/>
                <a:latin typeface="Verdana" panose="020B0604030504040204" pitchFamily="34" charset="0"/>
              </a:rPr>
              <a:t>5,4-Muconolactone isomerase (EC 5.3.3.4) and Catechol 1,2-dioxygenase (EC 1.13.11.1) are missing</a:t>
            </a:r>
            <a:br>
              <a:rPr lang="en-GB" dirty="0"/>
            </a:br>
            <a:r>
              <a:rPr lang="en-GB" b="0" i="0" dirty="0">
                <a:solidFill>
                  <a:srgbClr val="000000"/>
                </a:solidFill>
                <a:effectLst/>
                <a:latin typeface="Verdana" panose="020B0604030504040204" pitchFamily="34" charset="0"/>
              </a:rPr>
              <a:t>7- other aromatic compound degradation</a:t>
            </a:r>
            <a:br>
              <a:rPr lang="en-GB" dirty="0"/>
            </a:br>
            <a:br>
              <a:rPr lang="en-GB" dirty="0"/>
            </a:br>
            <a:r>
              <a:rPr lang="en-GB" b="0" i="0" dirty="0" err="1">
                <a:solidFill>
                  <a:srgbClr val="000000"/>
                </a:solidFill>
                <a:effectLst/>
                <a:latin typeface="Verdana" panose="020B0604030504040204" pitchFamily="34" charset="0"/>
              </a:rPr>
              <a:t>Referensec</a:t>
            </a:r>
            <a:r>
              <a:rPr lang="en-GB" b="0" i="0" dirty="0">
                <a:solidFill>
                  <a:srgbClr val="000000"/>
                </a:solidFill>
                <a:effectLst/>
                <a:latin typeface="Verdana" panose="020B0604030504040204" pitchFamily="34" charset="0"/>
              </a:rPr>
              <a:t> and </a:t>
            </a:r>
            <a:r>
              <a:rPr lang="en-GB" b="0" i="0" dirty="0" err="1">
                <a:solidFill>
                  <a:srgbClr val="000000"/>
                </a:solidFill>
                <a:effectLst/>
                <a:latin typeface="Verdana" panose="020B0604030504040204" pitchFamily="34" charset="0"/>
              </a:rPr>
              <a:t>abstacts</a:t>
            </a:r>
            <a:r>
              <a:rPr lang="en-GB" b="0" i="0" dirty="0">
                <a:solidFill>
                  <a:srgbClr val="000000"/>
                </a:solidFill>
                <a:effectLst/>
                <a:latin typeface="Verdana" panose="020B0604030504040204" pitchFamily="34" charset="0"/>
              </a:rPr>
              <a:t>:</a:t>
            </a:r>
            <a:br>
              <a:rPr lang="en-GB" dirty="0"/>
            </a:br>
            <a:r>
              <a:rPr lang="en-GB" b="0" i="0" dirty="0">
                <a:solidFill>
                  <a:srgbClr val="000000"/>
                </a:solidFill>
                <a:effectLst/>
                <a:latin typeface="Verdana" panose="020B0604030504040204" pitchFamily="34" charset="0"/>
              </a:rPr>
              <a:t>The beta-ketoadipate pathway and the biology of self-identity.</a:t>
            </a:r>
            <a:br>
              <a:rPr lang="en-GB" dirty="0"/>
            </a:br>
            <a:br>
              <a:rPr lang="en-GB" dirty="0"/>
            </a:br>
            <a:r>
              <a:rPr lang="en-GB" b="0" i="0" dirty="0">
                <a:solidFill>
                  <a:srgbClr val="000000"/>
                </a:solidFill>
                <a:effectLst/>
                <a:latin typeface="Verdana" panose="020B0604030504040204" pitchFamily="34" charset="0"/>
              </a:rPr>
              <a:t>Harwood CS, </a:t>
            </a:r>
            <a:r>
              <a:rPr lang="en-GB" b="0" i="0" dirty="0" err="1">
                <a:solidFill>
                  <a:srgbClr val="000000"/>
                </a:solidFill>
                <a:effectLst/>
                <a:latin typeface="Verdana" panose="020B0604030504040204" pitchFamily="34" charset="0"/>
              </a:rPr>
              <a:t>Parales</a:t>
            </a:r>
            <a:r>
              <a:rPr lang="en-GB" b="0" i="0" dirty="0">
                <a:solidFill>
                  <a:srgbClr val="000000"/>
                </a:solidFill>
                <a:effectLst/>
                <a:latin typeface="Verdana" panose="020B0604030504040204" pitchFamily="34" charset="0"/>
              </a:rPr>
              <a:t> RE.</a:t>
            </a:r>
            <a:br>
              <a:rPr lang="en-GB" dirty="0"/>
            </a:br>
            <a:br>
              <a:rPr lang="en-GB" dirty="0"/>
            </a:br>
            <a:r>
              <a:rPr lang="en-GB" b="0" i="0" dirty="0">
                <a:solidFill>
                  <a:srgbClr val="000000"/>
                </a:solidFill>
                <a:effectLst/>
                <a:latin typeface="Verdana" panose="020B0604030504040204" pitchFamily="34" charset="0"/>
              </a:rPr>
              <a:t>Department of Microbiology, University of Iowa, Iowa City 52242, USA.</a:t>
            </a:r>
            <a:br>
              <a:rPr lang="en-GB" dirty="0"/>
            </a:br>
            <a:br>
              <a:rPr lang="en-GB" dirty="0"/>
            </a:br>
            <a:r>
              <a:rPr lang="en-GB" b="0" i="0" dirty="0">
                <a:solidFill>
                  <a:srgbClr val="000000"/>
                </a:solidFill>
                <a:effectLst/>
                <a:latin typeface="Verdana" panose="020B0604030504040204" pitchFamily="34" charset="0"/>
              </a:rPr>
              <a:t>The beta-ketoadipate pathway is a chromosomally encoded convergent pathway for aromatic compound degradation that is widely distributed in soil bacteria and fungi. One branch converts protocatechuate, derived from phenolic compounds including p-cresol, 4-hydroxybenzoate and numerous lignin monomers, to beta-ketoadipate. The other branch converts catechol, generated from various aromatic hydrocarbons, amino aromatics, and lignin monomers, also to beta-ketoadipate. </a:t>
            </a:r>
            <a:r>
              <a:rPr lang="en-GB" b="1" i="0" dirty="0">
                <a:solidFill>
                  <a:srgbClr val="000000"/>
                </a:solidFill>
                <a:effectLst/>
                <a:latin typeface="Verdana" panose="020B0604030504040204" pitchFamily="34" charset="0"/>
              </a:rPr>
              <a:t>Two additional steps accomplish the conversion of beta-ketoadipate to tricarboxylic acid cycle intermediates. Enzyme studies and amino acid sequence data indicate that the pathway is highly conserved in diverse bacteria, including Pseudomonas putida, Acinetobacter calcoaceticus, Agrobacterium tumefaciens, Rhodococcus erythropolis, and many others. </a:t>
            </a:r>
            <a:r>
              <a:rPr lang="en-GB" b="0" i="0" dirty="0">
                <a:solidFill>
                  <a:srgbClr val="000000"/>
                </a:solidFill>
                <a:effectLst/>
                <a:latin typeface="Verdana" panose="020B0604030504040204" pitchFamily="34" charset="0"/>
              </a:rPr>
              <a:t>The catechol branch of the beta-ketoadipate pathway appears to be the evolutionary precursor for portions of the plasmid-borne ortho-pathways for chlorocatechol degradation. However, accumulating evidence points to an independent and convergent evolutionary origin for the eukaryotic beta-ketoadipate pathway. In the face of enzyme conservation, the beta-ketoadipate pathway exhibits many permutations in different bacterial groups with respect to enzyme distribution (isozymes, points of branch convergence), regulation (inducing metabolites, regulatory proteins), and gene organization. Diversity is also evident in the behavioral responses of different bacteria to beta-ketoadipate pathway-associated aromatic compounds. The presence and versatility of transport systems encoded by beta-ketoadipate pathway regulons is just beginning to be explored in various microbial groups. It appears that in the course of evolution, natural selection has caused the beta-ketoadipate pathway to assume a characteristic set of features or identity in different bacteria. Presumably such identities have been shaped to optimally serve the diverse lifestyles of bacteria.</a:t>
            </a:r>
            <a:br>
              <a:rPr lang="en-GB" dirty="0"/>
            </a:br>
            <a:br>
              <a:rPr lang="en-GB" dirty="0"/>
            </a:br>
            <a:r>
              <a:rPr lang="en-GB" b="0" i="0" dirty="0">
                <a:solidFill>
                  <a:srgbClr val="000000"/>
                </a:solidFill>
                <a:effectLst/>
                <a:latin typeface="Verdana" panose="020B0604030504040204" pitchFamily="34" charset="0"/>
              </a:rPr>
              <a:t>FEMS Microbiol Lett. 2003 Sep 12;226(1):151-7. Related Articles, Links</a:t>
            </a:r>
            <a:br>
              <a:rPr lang="en-GB" dirty="0"/>
            </a:br>
            <a:br>
              <a:rPr lang="en-GB" dirty="0"/>
            </a:br>
            <a:r>
              <a:rPr lang="en-GB" b="0" i="0" dirty="0">
                <a:solidFill>
                  <a:srgbClr val="000000"/>
                </a:solidFill>
                <a:effectLst/>
                <a:latin typeface="Verdana" panose="020B0604030504040204" pitchFamily="34" charset="0"/>
              </a:rPr>
              <a:t>An inducible Streptomyces gene cluster involved in aromatic compound metabolism.</a:t>
            </a:r>
            <a:br>
              <a:rPr lang="en-GB" dirty="0"/>
            </a:br>
            <a:br>
              <a:rPr lang="en-GB" dirty="0"/>
            </a:br>
            <a:r>
              <a:rPr lang="en-GB" b="0" i="0" dirty="0">
                <a:solidFill>
                  <a:srgbClr val="000000"/>
                </a:solidFill>
                <a:effectLst/>
                <a:latin typeface="Verdana" panose="020B0604030504040204" pitchFamily="34" charset="0"/>
              </a:rPr>
              <a:t>Park HJ, Kim ES.</a:t>
            </a:r>
            <a:br>
              <a:rPr lang="en-GB" dirty="0"/>
            </a:br>
            <a:br>
              <a:rPr lang="en-GB" dirty="0"/>
            </a:br>
            <a:r>
              <a:rPr lang="en-GB" b="0" i="0" dirty="0">
                <a:solidFill>
                  <a:srgbClr val="000000"/>
                </a:solidFill>
                <a:effectLst/>
                <a:latin typeface="Verdana" panose="020B0604030504040204" pitchFamily="34" charset="0"/>
              </a:rPr>
              <a:t>School of Chemical Engineering and Biotechnology, </a:t>
            </a:r>
            <a:r>
              <a:rPr lang="en-GB" b="0" i="0" dirty="0" err="1">
                <a:solidFill>
                  <a:srgbClr val="000000"/>
                </a:solidFill>
                <a:effectLst/>
                <a:latin typeface="Verdana" panose="020B0604030504040204" pitchFamily="34" charset="0"/>
              </a:rPr>
              <a:t>Inha</a:t>
            </a:r>
            <a:r>
              <a:rPr lang="en-GB" b="0" i="0" dirty="0">
                <a:solidFill>
                  <a:srgbClr val="000000"/>
                </a:solidFill>
                <a:effectLst/>
                <a:latin typeface="Verdana" panose="020B0604030504040204" pitchFamily="34" charset="0"/>
              </a:rPr>
              <a:t> University, 402-751, Incheon, South Korea.</a:t>
            </a:r>
            <a:br>
              <a:rPr lang="en-GB" dirty="0"/>
            </a:br>
            <a:br>
              <a:rPr lang="en-GB" dirty="0"/>
            </a:br>
            <a:r>
              <a:rPr lang="en-GB" b="0" i="0" dirty="0">
                <a:solidFill>
                  <a:srgbClr val="000000"/>
                </a:solidFill>
                <a:effectLst/>
                <a:latin typeface="Verdana" panose="020B0604030504040204" pitchFamily="34" charset="0"/>
              </a:rPr>
              <a:t>Streptomyces setonii (ATCC 39116) is a thermophilic soil actinomycete capable of degrading single aromatic compounds including phenol and benzoate via the ortho-cleavage pathway. Previously, a 6.3-kb S. setonii DNA fragment containing a thermophilic catechol 1,2-dioxygenase (C12O) gene was isolated and functionally overexpressed in Escherichia coli (An et al., FEMS Microbiol. Lett. 195 (2001) 17-22). Here the 6.3-kb S. setonii DNA fragment was shown to be organized into two putative divergently transcribed gene clusters with six complete and one incomplete open reading frames (ORFs). The first cluster with three ORFs showed homologies to previously known </a:t>
            </a:r>
            <a:r>
              <a:rPr lang="en-GB" b="0" i="0" dirty="0" err="1">
                <a:solidFill>
                  <a:srgbClr val="000000"/>
                </a:solidFill>
                <a:effectLst/>
                <a:latin typeface="Verdana" panose="020B0604030504040204" pitchFamily="34" charset="0"/>
              </a:rPr>
              <a:t>benA</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benB</a:t>
            </a:r>
            <a:r>
              <a:rPr lang="en-GB" b="0" i="0" dirty="0">
                <a:solidFill>
                  <a:srgbClr val="000000"/>
                </a:solidFill>
                <a:effectLst/>
                <a:latin typeface="Verdana" panose="020B0604030504040204" pitchFamily="34" charset="0"/>
              </a:rPr>
              <a:t>, and </a:t>
            </a:r>
            <a:r>
              <a:rPr lang="en-GB" b="0" i="0" dirty="0" err="1">
                <a:solidFill>
                  <a:srgbClr val="000000"/>
                </a:solidFill>
                <a:effectLst/>
                <a:latin typeface="Verdana" panose="020B0604030504040204" pitchFamily="34" charset="0"/>
              </a:rPr>
              <a:t>benC</a:t>
            </a:r>
            <a:r>
              <a:rPr lang="en-GB" b="0" i="0" dirty="0">
                <a:solidFill>
                  <a:srgbClr val="000000"/>
                </a:solidFill>
                <a:effectLst/>
                <a:latin typeface="Verdana" panose="020B0604030504040204" pitchFamily="34" charset="0"/>
              </a:rPr>
              <a:t>, implying it is a part of the benzoate catabolic operon. The second cluster revealed an ortho-cleavage catechol catabolic operon with three translationally coupled ORFs (in order): </a:t>
            </a:r>
            <a:r>
              <a:rPr lang="en-GB" b="0" i="0" dirty="0" err="1">
                <a:solidFill>
                  <a:srgbClr val="000000"/>
                </a:solidFill>
                <a:effectLst/>
                <a:latin typeface="Verdana" panose="020B0604030504040204" pitchFamily="34" charset="0"/>
              </a:rPr>
              <a:t>catR</a:t>
            </a:r>
            <a:r>
              <a:rPr lang="en-GB" b="0" i="0" dirty="0">
                <a:solidFill>
                  <a:srgbClr val="000000"/>
                </a:solidFill>
                <a:effectLst/>
                <a:latin typeface="Verdana" panose="020B0604030504040204" pitchFamily="34" charset="0"/>
              </a:rPr>
              <a:t>, a putative </a:t>
            </a:r>
            <a:r>
              <a:rPr lang="en-GB" b="0" i="0" dirty="0" err="1">
                <a:solidFill>
                  <a:srgbClr val="000000"/>
                </a:solidFill>
                <a:effectLst/>
                <a:latin typeface="Verdana" panose="020B0604030504040204" pitchFamily="34" charset="0"/>
              </a:rPr>
              <a:t>LysR</a:t>
            </a:r>
            <a:r>
              <a:rPr lang="en-GB" b="0" i="0" dirty="0">
                <a:solidFill>
                  <a:srgbClr val="000000"/>
                </a:solidFill>
                <a:effectLst/>
                <a:latin typeface="Verdana" panose="020B0604030504040204" pitchFamily="34" charset="0"/>
              </a:rPr>
              <a:t>-type regulatory gene; </a:t>
            </a:r>
            <a:r>
              <a:rPr lang="en-GB" b="0" i="0" dirty="0" err="1">
                <a:solidFill>
                  <a:srgbClr val="000000"/>
                </a:solidFill>
                <a:effectLst/>
                <a:latin typeface="Verdana" panose="020B0604030504040204" pitchFamily="34" charset="0"/>
              </a:rPr>
              <a:t>catB</a:t>
            </a:r>
            <a:r>
              <a:rPr lang="en-GB" b="0" i="0" dirty="0">
                <a:solidFill>
                  <a:srgbClr val="000000"/>
                </a:solidFill>
                <a:effectLst/>
                <a:latin typeface="Verdana" panose="020B0604030504040204" pitchFamily="34" charset="0"/>
              </a:rPr>
              <a:t>, a </a:t>
            </a:r>
            <a:r>
              <a:rPr lang="en-GB" b="0" i="0" dirty="0" err="1">
                <a:solidFill>
                  <a:srgbClr val="000000"/>
                </a:solidFill>
                <a:effectLst/>
                <a:latin typeface="Verdana" panose="020B0604030504040204" pitchFamily="34" charset="0"/>
              </a:rPr>
              <a:t>muconate</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cycloisomerase</a:t>
            </a:r>
            <a:r>
              <a:rPr lang="en-GB" b="0" i="0" dirty="0">
                <a:solidFill>
                  <a:srgbClr val="000000"/>
                </a:solidFill>
                <a:effectLst/>
                <a:latin typeface="Verdana" panose="020B0604030504040204" pitchFamily="34" charset="0"/>
              </a:rPr>
              <a:t> gene; </a:t>
            </a:r>
            <a:r>
              <a:rPr lang="en-GB" b="0" i="0" dirty="0" err="1">
                <a:solidFill>
                  <a:srgbClr val="000000"/>
                </a:solidFill>
                <a:effectLst/>
                <a:latin typeface="Verdana" panose="020B0604030504040204" pitchFamily="34" charset="0"/>
              </a:rPr>
              <a:t>catA</a:t>
            </a:r>
            <a:r>
              <a:rPr lang="en-GB" b="0" i="0" dirty="0">
                <a:solidFill>
                  <a:srgbClr val="000000"/>
                </a:solidFill>
                <a:effectLst/>
                <a:latin typeface="Verdana" panose="020B0604030504040204" pitchFamily="34" charset="0"/>
              </a:rPr>
              <a:t>, a C12O gene. Each of these individually cloned ORFs was expressed in E. coli and identified as a distinct protein. The expression of the cloned S. setonii catechol operon was induced in Streptomyces </a:t>
            </a:r>
            <a:r>
              <a:rPr lang="en-GB" b="0" i="0" dirty="0" err="1">
                <a:solidFill>
                  <a:srgbClr val="000000"/>
                </a:solidFill>
                <a:effectLst/>
                <a:latin typeface="Verdana" panose="020B0604030504040204" pitchFamily="34" charset="0"/>
              </a:rPr>
              <a:t>lividans</a:t>
            </a:r>
            <a:r>
              <a:rPr lang="en-GB" b="0" i="0" dirty="0">
                <a:solidFill>
                  <a:srgbClr val="000000"/>
                </a:solidFill>
                <a:effectLst/>
                <a:latin typeface="Verdana" panose="020B0604030504040204" pitchFamily="34" charset="0"/>
              </a:rPr>
              <a:t> by specific single aromatic compounds including catechol, phenol, and 4-chlorophenol. A similar induction pattern was also observed using a luciferase gene-fused reporter system.</a:t>
            </a:r>
            <a:br>
              <a:rPr lang="en-GB" dirty="0"/>
            </a:br>
            <a:br>
              <a:rPr lang="en-GB" dirty="0"/>
            </a:br>
            <a:r>
              <a:rPr lang="en-GB" b="0" i="0" dirty="0">
                <a:solidFill>
                  <a:srgbClr val="000000"/>
                </a:solidFill>
                <a:effectLst/>
                <a:latin typeface="Verdana" panose="020B0604030504040204" pitchFamily="34" charset="0"/>
              </a:rPr>
              <a:t>8,9,10 entries are included for a moment for not to miss a right but misannotated function in a genome.</a:t>
            </a:r>
            <a:br>
              <a:rPr lang="en-GB" dirty="0"/>
            </a:br>
            <a:br>
              <a:rPr lang="en-GB" dirty="0"/>
            </a:br>
            <a:r>
              <a:rPr lang="en-GB" b="0" i="0" dirty="0">
                <a:solidFill>
                  <a:srgbClr val="000000"/>
                </a:solidFill>
                <a:effectLst/>
                <a:latin typeface="Verdana" panose="020B0604030504040204" pitchFamily="34" charset="0"/>
              </a:rPr>
              <a:t>Gene Cloning:</a:t>
            </a:r>
            <a:br>
              <a:rPr lang="en-GB" dirty="0"/>
            </a:br>
            <a:r>
              <a:rPr lang="en-GB" b="0" i="0" dirty="0">
                <a:solidFill>
                  <a:srgbClr val="000000"/>
                </a:solidFill>
                <a:effectLst/>
                <a:latin typeface="Verdana" panose="020B0604030504040204" pitchFamily="34" charset="0"/>
              </a:rPr>
              <a:t>J Bacteriol. 1988 Oct;170(10):4458-65</a:t>
            </a:r>
            <a:endParaRPr lang="en-US" dirty="0"/>
          </a:p>
        </p:txBody>
      </p:sp>
      <p:pic>
        <p:nvPicPr>
          <p:cNvPr id="10242" name="Picture 2">
            <a:extLst>
              <a:ext uri="{FF2B5EF4-FFF2-40B4-BE49-F238E27FC236}">
                <a16:creationId xmlns:a16="http://schemas.microsoft.com/office/drawing/2014/main" id="{1F8AC230-240E-89F7-9257-69A9D7D7B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851" y="17308571"/>
            <a:ext cx="17093819" cy="1216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C091880-40CC-DE6D-2195-511DCA92C431}"/>
              </a:ext>
            </a:extLst>
          </p:cNvPr>
          <p:cNvSpPr txBox="1"/>
          <p:nvPr/>
        </p:nvSpPr>
        <p:spPr>
          <a:xfrm>
            <a:off x="1968500" y="21539200"/>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94B2EA9B-D475-EEAE-C6EA-4836F0D66CB4}"/>
              </a:ext>
            </a:extLst>
          </p:cNvPr>
          <p:cNvPicPr>
            <a:picLocks noChangeAspect="1"/>
          </p:cNvPicPr>
          <p:nvPr/>
        </p:nvPicPr>
        <p:blipFill>
          <a:blip r:embed="rId5"/>
          <a:stretch>
            <a:fillRect/>
          </a:stretch>
        </p:blipFill>
        <p:spPr>
          <a:xfrm>
            <a:off x="8215308" y="17384771"/>
            <a:ext cx="11093262" cy="883383"/>
          </a:xfrm>
          <a:prstGeom prst="rect">
            <a:avLst/>
          </a:prstGeom>
        </p:spPr>
      </p:pic>
    </p:spTree>
    <p:extLst>
      <p:ext uri="{BB962C8B-B14F-4D97-AF65-F5344CB8AC3E}">
        <p14:creationId xmlns:p14="http://schemas.microsoft.com/office/powerpoint/2010/main" val="213653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6DA4B9-8E84-E137-0B51-AF753D7F3D3A}"/>
              </a:ext>
            </a:extLst>
          </p:cNvPr>
          <p:cNvSpPr txBox="1"/>
          <p:nvPr/>
        </p:nvSpPr>
        <p:spPr>
          <a:xfrm>
            <a:off x="-1" y="50840"/>
            <a:ext cx="21599525" cy="1323439"/>
          </a:xfrm>
          <a:prstGeom prst="rect">
            <a:avLst/>
          </a:prstGeom>
          <a:noFill/>
        </p:spPr>
        <p:txBody>
          <a:bodyPr wrap="square">
            <a:spAutoFit/>
          </a:bodyPr>
          <a:lstStyle/>
          <a:p>
            <a:r>
              <a:rPr lang="en-GB" sz="4000" b="1" i="0" dirty="0">
                <a:solidFill>
                  <a:srgbClr val="000000"/>
                </a:solidFill>
                <a:effectLst/>
                <a:latin typeface="Verdana" panose="020B0604030504040204" pitchFamily="34" charset="0"/>
              </a:rPr>
              <a:t>Metabolism of central aromatic intermediates (41): </a:t>
            </a:r>
            <a:r>
              <a:rPr lang="en-GB" sz="4000" b="1" i="0" dirty="0">
                <a:effectLst/>
                <a:latin typeface="Verdana" panose="020B0604030504040204" pitchFamily="34" charset="0"/>
                <a:hlinkClick r:id="rId2"/>
              </a:rPr>
              <a:t>Protocatechuate branch of beta-ketoadipate pathway</a:t>
            </a:r>
            <a:endParaRPr lang="en-US" sz="4000" b="1" dirty="0"/>
          </a:p>
        </p:txBody>
      </p:sp>
      <p:sp>
        <p:nvSpPr>
          <p:cNvPr id="5" name="TextBox 4">
            <a:extLst>
              <a:ext uri="{FF2B5EF4-FFF2-40B4-BE49-F238E27FC236}">
                <a16:creationId xmlns:a16="http://schemas.microsoft.com/office/drawing/2014/main" id="{C288D02A-9179-14BB-C59A-E1C6B6367374}"/>
              </a:ext>
            </a:extLst>
          </p:cNvPr>
          <p:cNvSpPr txBox="1"/>
          <p:nvPr/>
        </p:nvSpPr>
        <p:spPr>
          <a:xfrm>
            <a:off x="-2" y="1374279"/>
            <a:ext cx="21599525" cy="2031325"/>
          </a:xfrm>
          <a:prstGeom prst="rect">
            <a:avLst/>
          </a:prstGeom>
          <a:solidFill>
            <a:schemeClr val="accent4">
              <a:lumMod val="20000"/>
              <a:lumOff val="80000"/>
            </a:schemeClr>
          </a:solidFill>
        </p:spPr>
        <p:txBody>
          <a:bodyPr wrap="square">
            <a:spAutoFit/>
          </a:bodyPr>
          <a:lstStyle/>
          <a:p>
            <a:r>
              <a:rPr lang="en-GB" b="0" i="0" dirty="0">
                <a:solidFill>
                  <a:srgbClr val="000000"/>
                </a:solidFill>
                <a:effectLst/>
                <a:latin typeface="Verdana" panose="020B0604030504040204" pitchFamily="34" charset="0"/>
              </a:rPr>
              <a:t>Aromatic compounds represent an important source of energy for soil-dwelling organisms. The beta-ketoadipate pathway is a key metabolic pathway involved in the catabolism of the aromatic compounds protocatechuate and catechol. Metabolism of many plant derived compounds (phenylpropanoids and </a:t>
            </a:r>
            <a:r>
              <a:rPr lang="en-GB" b="0" i="0" dirty="0" err="1">
                <a:solidFill>
                  <a:srgbClr val="000000"/>
                </a:solidFill>
                <a:effectLst/>
                <a:latin typeface="Verdana" panose="020B0604030504040204" pitchFamily="34" charset="0"/>
              </a:rPr>
              <a:t>isoflavanones</a:t>
            </a:r>
            <a:r>
              <a:rPr lang="en-GB" b="0" i="0" dirty="0">
                <a:solidFill>
                  <a:srgbClr val="000000"/>
                </a:solidFill>
                <a:effectLst/>
                <a:latin typeface="Verdana" panose="020B0604030504040204" pitchFamily="34" charset="0"/>
              </a:rPr>
              <a:t>) , such as </a:t>
            </a:r>
            <a:r>
              <a:rPr lang="en-GB" b="0" i="0" dirty="0" err="1">
                <a:solidFill>
                  <a:srgbClr val="000000"/>
                </a:solidFill>
                <a:effectLst/>
                <a:latin typeface="Verdana" panose="020B0604030504040204" pitchFamily="34" charset="0"/>
              </a:rPr>
              <a:t>isovanillate</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iVan</a:t>
            </a:r>
            <a:r>
              <a:rPr lang="en-GB" b="0" i="0" dirty="0">
                <a:solidFill>
                  <a:srgbClr val="000000"/>
                </a:solidFill>
                <a:effectLst/>
                <a:latin typeface="Verdana" panose="020B0604030504040204" pitchFamily="34" charset="0"/>
              </a:rPr>
              <a:t>; 3-hydroxy-4-methoxybenzoate), vanillate (Van; 4-hydroxy-3-methoxybenzoate), and veratrate (Ver; 3,4-dimethoxybenzoate) proceeds via protocatechuate (</a:t>
            </a:r>
            <a:r>
              <a:rPr lang="en-GB" b="0" i="0" dirty="0" err="1">
                <a:solidFill>
                  <a:srgbClr val="000000"/>
                </a:solidFill>
                <a:effectLst/>
                <a:latin typeface="Verdana" panose="020B0604030504040204" pitchFamily="34" charset="0"/>
              </a:rPr>
              <a:t>Pca</a:t>
            </a:r>
            <a:r>
              <a:rPr lang="en-GB" b="0" i="0" dirty="0">
                <a:solidFill>
                  <a:srgbClr val="000000"/>
                </a:solidFill>
                <a:effectLst/>
                <a:latin typeface="Verdana" panose="020B0604030504040204" pitchFamily="34" charset="0"/>
              </a:rPr>
              <a:t>; 3,4-dihydroxybenzoate)( J Bacteriol. 2006 Jun;188(11):3862-9.,Sci China C Life Sci. 2005 Jun;48(3):241-9). Protocatechuate is itself an abundant plant products and can serve, along with a large number of other aromatic or hydroaromatic compounds, as growth substrates for such bacteria as Acinetobacter. There is also growing interest in the development and optimization of bioremediation processes to deal with environments with high salinity that are contaminated with aromatic compounds. Many </a:t>
            </a:r>
            <a:r>
              <a:rPr lang="en-GB" b="0" i="0" dirty="0" err="1">
                <a:solidFill>
                  <a:srgbClr val="000000"/>
                </a:solidFill>
                <a:effectLst/>
                <a:latin typeface="Verdana" panose="020B0604030504040204" pitchFamily="34" charset="0"/>
              </a:rPr>
              <a:t>enviromental</a:t>
            </a:r>
            <a:r>
              <a:rPr lang="en-GB" b="0" i="0" dirty="0">
                <a:solidFill>
                  <a:srgbClr val="000000"/>
                </a:solidFill>
                <a:effectLst/>
                <a:latin typeface="Verdana" panose="020B0604030504040204" pitchFamily="34" charset="0"/>
              </a:rPr>
              <a:t> pollutants are degraded via protocatechuate by halophilic bacteria.</a:t>
            </a:r>
            <a:endParaRPr lang="en-US" dirty="0"/>
          </a:p>
        </p:txBody>
      </p:sp>
      <p:sp>
        <p:nvSpPr>
          <p:cNvPr id="7" name="TextBox 6">
            <a:extLst>
              <a:ext uri="{FF2B5EF4-FFF2-40B4-BE49-F238E27FC236}">
                <a16:creationId xmlns:a16="http://schemas.microsoft.com/office/drawing/2014/main" id="{51F6E218-849E-E10C-0318-2E76813D35B7}"/>
              </a:ext>
            </a:extLst>
          </p:cNvPr>
          <p:cNvSpPr txBox="1"/>
          <p:nvPr/>
        </p:nvSpPr>
        <p:spPr>
          <a:xfrm>
            <a:off x="-2" y="3429119"/>
            <a:ext cx="21599524" cy="11726287"/>
          </a:xfrm>
          <a:prstGeom prst="rect">
            <a:avLst/>
          </a:prstGeom>
          <a:solidFill>
            <a:schemeClr val="tx2">
              <a:lumMod val="20000"/>
              <a:lumOff val="80000"/>
            </a:schemeClr>
          </a:solidFill>
        </p:spPr>
        <p:txBody>
          <a:bodyPr wrap="square">
            <a:spAutoFit/>
          </a:bodyPr>
          <a:lstStyle/>
          <a:p>
            <a:r>
              <a:rPr lang="en-GB" b="0" i="0" dirty="0" err="1">
                <a:solidFill>
                  <a:srgbClr val="000000"/>
                </a:solidFill>
                <a:effectLst/>
                <a:latin typeface="Verdana" panose="020B0604030504040204" pitchFamily="34" charset="0"/>
              </a:rPr>
              <a:t>Appl</a:t>
            </a:r>
            <a:r>
              <a:rPr lang="en-GB" b="0" i="0" dirty="0">
                <a:solidFill>
                  <a:srgbClr val="000000"/>
                </a:solidFill>
                <a:effectLst/>
                <a:latin typeface="Verdana" panose="020B0604030504040204" pitchFamily="34" charset="0"/>
              </a:rPr>
              <a:t> Environ Microbiol. 2005 Feb;71(2):1025-34).</a:t>
            </a:r>
            <a:br>
              <a:rPr lang="en-GB" dirty="0"/>
            </a:br>
            <a:r>
              <a:rPr lang="en-GB" b="0" i="0" dirty="0">
                <a:solidFill>
                  <a:srgbClr val="000000"/>
                </a:solidFill>
                <a:effectLst/>
                <a:latin typeface="Verdana" panose="020B0604030504040204" pitchFamily="34" charset="0"/>
              </a:rPr>
              <a:t>(FEMS Microbiol Ecol. 2005 Sep 1;54(1):97-109) .</a:t>
            </a:r>
            <a:br>
              <a:rPr lang="en-GB" dirty="0"/>
            </a:br>
            <a:br>
              <a:rPr lang="en-GB" dirty="0"/>
            </a:br>
            <a:r>
              <a:rPr lang="en-GB" b="0" i="0" dirty="0">
                <a:solidFill>
                  <a:srgbClr val="000000"/>
                </a:solidFill>
                <a:effectLst/>
                <a:latin typeface="Verdana" panose="020B0604030504040204" pitchFamily="34" charset="0"/>
              </a:rPr>
              <a:t>Variant code:</a:t>
            </a:r>
            <a:br>
              <a:rPr lang="en-GB" dirty="0"/>
            </a:br>
            <a:r>
              <a:rPr lang="en-GB" b="0" i="0" dirty="0">
                <a:solidFill>
                  <a:srgbClr val="000000"/>
                </a:solidFill>
                <a:effectLst/>
                <a:latin typeface="Verdana" panose="020B0604030504040204" pitchFamily="34" charset="0"/>
              </a:rPr>
              <a:t>1-complete set,</a:t>
            </a:r>
            <a:br>
              <a:rPr lang="en-GB" dirty="0"/>
            </a:br>
            <a:r>
              <a:rPr lang="en-GB" b="0" i="0" dirty="0">
                <a:solidFill>
                  <a:srgbClr val="000000"/>
                </a:solidFill>
                <a:effectLst/>
                <a:latin typeface="Verdana" panose="020B0604030504040204" pitchFamily="34" charset="0"/>
              </a:rPr>
              <a:t>8-complete set with Succinyl-CoA-..transferase instead of 3-oxoadipate CoA-transferase (annotation problem?)</a:t>
            </a:r>
            <a:br>
              <a:rPr lang="en-GB" dirty="0"/>
            </a:br>
            <a:r>
              <a:rPr lang="en-GB" b="0" i="0" dirty="0">
                <a:solidFill>
                  <a:srgbClr val="000000"/>
                </a:solidFill>
                <a:effectLst/>
                <a:latin typeface="Verdana" panose="020B0604030504040204" pitchFamily="34" charset="0"/>
              </a:rPr>
              <a:t>3-complete set without </a:t>
            </a:r>
            <a:r>
              <a:rPr lang="en-GB" b="0" i="0" dirty="0" err="1">
                <a:solidFill>
                  <a:srgbClr val="000000"/>
                </a:solidFill>
                <a:effectLst/>
                <a:latin typeface="Verdana" panose="020B0604030504040204" pitchFamily="34" charset="0"/>
              </a:rPr>
              <a:t>pcaQ</a:t>
            </a:r>
            <a:r>
              <a:rPr lang="en-GB" b="0" i="0" dirty="0">
                <a:solidFill>
                  <a:srgbClr val="000000"/>
                </a:solidFill>
                <a:effectLst/>
                <a:latin typeface="Verdana" panose="020B0604030504040204" pitchFamily="34" charset="0"/>
              </a:rPr>
              <a:t>-regulator</a:t>
            </a:r>
            <a:br>
              <a:rPr lang="en-GB" dirty="0"/>
            </a:br>
            <a:r>
              <a:rPr lang="en-GB" b="0" i="0" dirty="0">
                <a:solidFill>
                  <a:srgbClr val="000000"/>
                </a:solidFill>
                <a:effectLst/>
                <a:latin typeface="Verdana" panose="020B0604030504040204" pitchFamily="34" charset="0"/>
              </a:rPr>
              <a:t>2,4-branch downstream </a:t>
            </a:r>
            <a:r>
              <a:rPr lang="en-GB" b="0" i="0" dirty="0" err="1">
                <a:solidFill>
                  <a:srgbClr val="000000"/>
                </a:solidFill>
                <a:effectLst/>
                <a:latin typeface="Verdana" panose="020B0604030504040204" pitchFamily="34" charset="0"/>
              </a:rPr>
              <a:t>oxoadipate</a:t>
            </a:r>
            <a:r>
              <a:rPr lang="en-GB" b="0" i="0" dirty="0">
                <a:solidFill>
                  <a:srgbClr val="000000"/>
                </a:solidFill>
                <a:effectLst/>
                <a:latin typeface="Verdana" panose="020B0604030504040204" pitchFamily="34" charset="0"/>
              </a:rPr>
              <a:t> is missing</a:t>
            </a:r>
            <a:br>
              <a:rPr lang="en-GB" dirty="0"/>
            </a:br>
            <a:r>
              <a:rPr lang="en-GB" b="0" i="0" dirty="0">
                <a:solidFill>
                  <a:srgbClr val="000000"/>
                </a:solidFill>
                <a:effectLst/>
                <a:latin typeface="Verdana" panose="020B0604030504040204" pitchFamily="34" charset="0"/>
              </a:rPr>
              <a:t>6,7,8-incomplete sets</a:t>
            </a:r>
            <a:br>
              <a:rPr lang="en-GB" dirty="0"/>
            </a:br>
            <a:r>
              <a:rPr lang="en-GB" b="0" i="0" dirty="0">
                <a:solidFill>
                  <a:srgbClr val="000000"/>
                </a:solidFill>
                <a:effectLst/>
                <a:latin typeface="Verdana" panose="020B0604030504040204" pitchFamily="34" charset="0"/>
              </a:rPr>
              <a:t>9-questionable sets, to check</a:t>
            </a:r>
            <a:br>
              <a:rPr lang="en-GB" dirty="0"/>
            </a:br>
            <a:br>
              <a:rPr lang="en-GB" dirty="0"/>
            </a:br>
            <a:r>
              <a:rPr lang="en-GB" b="0" i="0" dirty="0">
                <a:solidFill>
                  <a:srgbClr val="000000"/>
                </a:solidFill>
                <a:effectLst/>
                <a:latin typeface="Verdana" panose="020B0604030504040204" pitchFamily="34" charset="0"/>
              </a:rPr>
              <a:t>Additional references, abstracts.</a:t>
            </a:r>
            <a:br>
              <a:rPr lang="en-GB" dirty="0"/>
            </a:br>
            <a:br>
              <a:rPr lang="en-GB" dirty="0"/>
            </a:br>
            <a:r>
              <a:rPr lang="en-GB" b="0" i="0" dirty="0">
                <a:solidFill>
                  <a:srgbClr val="000000"/>
                </a:solidFill>
                <a:effectLst/>
                <a:latin typeface="Verdana" panose="020B0604030504040204" pitchFamily="34" charset="0"/>
              </a:rPr>
              <a:t>The beta-ketoadipate pathway and the biology of self-identity.</a:t>
            </a:r>
            <a:br>
              <a:rPr lang="en-GB" dirty="0"/>
            </a:br>
            <a:r>
              <a:rPr lang="en-GB" b="0" i="0" dirty="0">
                <a:solidFill>
                  <a:srgbClr val="000000"/>
                </a:solidFill>
                <a:effectLst/>
                <a:latin typeface="Verdana" panose="020B0604030504040204" pitchFamily="34" charset="0"/>
              </a:rPr>
              <a:t>Harwood CS, </a:t>
            </a:r>
            <a:r>
              <a:rPr lang="en-GB" b="0" i="0" dirty="0" err="1">
                <a:solidFill>
                  <a:srgbClr val="000000"/>
                </a:solidFill>
                <a:effectLst/>
                <a:latin typeface="Verdana" panose="020B0604030504040204" pitchFamily="34" charset="0"/>
              </a:rPr>
              <a:t>Parales</a:t>
            </a:r>
            <a:r>
              <a:rPr lang="en-GB" b="0" i="0" dirty="0">
                <a:solidFill>
                  <a:srgbClr val="000000"/>
                </a:solidFill>
                <a:effectLst/>
                <a:latin typeface="Verdana" panose="020B0604030504040204" pitchFamily="34" charset="0"/>
              </a:rPr>
              <a:t> RE.</a:t>
            </a:r>
            <a:br>
              <a:rPr lang="en-GB" dirty="0"/>
            </a:br>
            <a:r>
              <a:rPr lang="en-GB" b="0" i="0" dirty="0">
                <a:solidFill>
                  <a:srgbClr val="000000"/>
                </a:solidFill>
                <a:effectLst/>
                <a:latin typeface="Verdana" panose="020B0604030504040204" pitchFamily="34" charset="0"/>
              </a:rPr>
              <a:t>Department of Microbiology, University of Iowa, Iowa City 52242, USA.</a:t>
            </a:r>
            <a:br>
              <a:rPr lang="en-GB" dirty="0"/>
            </a:br>
            <a:r>
              <a:rPr lang="en-GB" b="0" i="0" dirty="0">
                <a:solidFill>
                  <a:srgbClr val="000000"/>
                </a:solidFill>
                <a:effectLst/>
                <a:latin typeface="Verdana" panose="020B0604030504040204" pitchFamily="34" charset="0"/>
              </a:rPr>
              <a:t>The beta-ketoadipate pathway is a chromosomally encoded convergent pathway for aromatic compound degradation that is widely distributed in soil bacteria and fungi. One branch converts protocatechuate, derived from phenolic compounds including p-cresol, 4-hydroxybenzoate and numerous lignin monomers, to beta-ketoadipate. The other branch converts catechol, generated from various aromatic hydrocarbons, amino aromatics, and lignin monomers, also to beta-ketoadipate. Two additional steps accomplish the conversion of beta-ketoadipate to tricarboxylic acid cycle intermediates. Enzyme studies and amino acid sequence data indicate that the pathway is highly conserved in diverse bacteria, including Pseudomonas putida, Acinetobacter calcoaceticus, Agrobacterium tumefaciens, Rhodococcus erythropolis, and many others. The catechol branch of the beta-ketoadipate pathway appears to be the evolutionary precursor for portions of the plasmid-borne ortho-pathways for chlorocatechol degradation. However, accumulating evidence points to an independent and convergent evolutionary origin for the eukaryotic beta-ketoadipate pathway. In the face of enzyme conservation, the beta-ketoadipate pathway exhibits many permutations in different bacterial groups with respect to enzyme distribution (isozymes, points of branch convergence), regulation (inducing metabolites, regulatory proteins), and gene organization. Diversity is also evident in the behavioral responses of different bacteria to beta-ketoadipate pathway-associated aromatic compounds. The presence and versatility of transport systems encoded by beta-ketoadipate pathway regulons is just beginning to be explored in various microbial groups. It appears that in the course of evolution, natural selection has caused the beta-ketoadipate pathway to assume a characteristic set of features or identity in different bacteria. Presumably such identities have been shaped to optimally serve the diverse lifestyles of bacteria.</a:t>
            </a:r>
            <a:br>
              <a:rPr lang="en-GB" dirty="0"/>
            </a:br>
            <a:br>
              <a:rPr lang="en-GB" dirty="0"/>
            </a:br>
            <a:r>
              <a:rPr lang="en-GB" b="0" i="0" dirty="0" err="1">
                <a:solidFill>
                  <a:srgbClr val="000000"/>
                </a:solidFill>
                <a:effectLst/>
                <a:latin typeface="Verdana" panose="020B0604030504040204" pitchFamily="34" charset="0"/>
              </a:rPr>
              <a:t>Appl</a:t>
            </a:r>
            <a:r>
              <a:rPr lang="en-GB" b="0" i="0" dirty="0">
                <a:solidFill>
                  <a:srgbClr val="000000"/>
                </a:solidFill>
                <a:effectLst/>
                <a:latin typeface="Verdana" panose="020B0604030504040204" pitchFamily="34" charset="0"/>
              </a:rPr>
              <a:t> Environ Microbiol. 2006 Aug;72(8):5403-13.</a:t>
            </a:r>
            <a:br>
              <a:rPr lang="en-GB" dirty="0"/>
            </a:br>
            <a:r>
              <a:rPr lang="en-GB" b="0" i="0" dirty="0">
                <a:solidFill>
                  <a:srgbClr val="000000"/>
                </a:solidFill>
                <a:effectLst/>
                <a:latin typeface="Verdana" panose="020B0604030504040204" pitchFamily="34" charset="0"/>
              </a:rPr>
              <a:t>Characterization of the beta-ketoadipate pathway in </a:t>
            </a:r>
            <a:r>
              <a:rPr lang="en-GB" b="0" i="0" dirty="0" err="1">
                <a:solidFill>
                  <a:srgbClr val="000000"/>
                </a:solidFill>
                <a:effectLst/>
                <a:latin typeface="Verdana" panose="020B0604030504040204" pitchFamily="34" charset="0"/>
              </a:rPr>
              <a:t>Sinorhizobium</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meliloti.MacLean</a:t>
            </a:r>
            <a:r>
              <a:rPr lang="en-GB" b="0" i="0" dirty="0">
                <a:solidFill>
                  <a:srgbClr val="000000"/>
                </a:solidFill>
                <a:effectLst/>
                <a:latin typeface="Verdana" panose="020B0604030504040204" pitchFamily="34" charset="0"/>
              </a:rPr>
              <a:t> AM, MacPherson G, </a:t>
            </a:r>
            <a:r>
              <a:rPr lang="en-GB" b="0" i="0" dirty="0" err="1">
                <a:solidFill>
                  <a:srgbClr val="000000"/>
                </a:solidFill>
                <a:effectLst/>
                <a:latin typeface="Verdana" panose="020B0604030504040204" pitchFamily="34" charset="0"/>
              </a:rPr>
              <a:t>Aneja</a:t>
            </a:r>
            <a:r>
              <a:rPr lang="en-GB" b="0" i="0" dirty="0">
                <a:solidFill>
                  <a:srgbClr val="000000"/>
                </a:solidFill>
                <a:effectLst/>
                <a:latin typeface="Verdana" panose="020B0604030504040204" pitchFamily="34" charset="0"/>
              </a:rPr>
              <a:t> P, </a:t>
            </a:r>
            <a:r>
              <a:rPr lang="en-GB" b="0" i="0" dirty="0" err="1">
                <a:solidFill>
                  <a:srgbClr val="000000"/>
                </a:solidFill>
                <a:effectLst/>
                <a:latin typeface="Verdana" panose="020B0604030504040204" pitchFamily="34" charset="0"/>
              </a:rPr>
              <a:t>Finan</a:t>
            </a:r>
            <a:r>
              <a:rPr lang="en-GB" b="0" i="0" dirty="0">
                <a:solidFill>
                  <a:srgbClr val="000000"/>
                </a:solidFill>
                <a:effectLst/>
                <a:latin typeface="Verdana" panose="020B0604030504040204" pitchFamily="34" charset="0"/>
              </a:rPr>
              <a:t> TM.</a:t>
            </a:r>
            <a:br>
              <a:rPr lang="en-GB" dirty="0"/>
            </a:br>
            <a:r>
              <a:rPr lang="en-GB" b="0" i="0" dirty="0">
                <a:solidFill>
                  <a:srgbClr val="000000"/>
                </a:solidFill>
                <a:effectLst/>
                <a:latin typeface="Verdana" panose="020B0604030504040204" pitchFamily="34" charset="0"/>
              </a:rPr>
              <a:t>Centre for </a:t>
            </a:r>
            <a:r>
              <a:rPr lang="en-GB" b="0" i="0" dirty="0" err="1">
                <a:solidFill>
                  <a:srgbClr val="000000"/>
                </a:solidFill>
                <a:effectLst/>
                <a:latin typeface="Verdana" panose="020B0604030504040204" pitchFamily="34" charset="0"/>
              </a:rPr>
              <a:t>Enviromental</a:t>
            </a:r>
            <a:r>
              <a:rPr lang="en-GB" b="0" i="0" dirty="0">
                <a:solidFill>
                  <a:srgbClr val="000000"/>
                </a:solidFill>
                <a:effectLst/>
                <a:latin typeface="Verdana" panose="020B0604030504040204" pitchFamily="34" charset="0"/>
              </a:rPr>
              <a:t> Genomics, Department of Biology, McMaster University, Hamilton L8S 4K1, Ontario, Canada.</a:t>
            </a:r>
            <a:br>
              <a:rPr lang="en-GB" dirty="0"/>
            </a:br>
            <a:r>
              <a:rPr lang="en-GB" b="0" i="0" dirty="0">
                <a:solidFill>
                  <a:srgbClr val="000000"/>
                </a:solidFill>
                <a:effectLst/>
                <a:latin typeface="Verdana" panose="020B0604030504040204" pitchFamily="34" charset="0"/>
              </a:rPr>
              <a:t>Aromatic compounds represent an important source of energy for soil-dwelling organisms. The beta-ketoadipate pathway is a key metabolic pathway involved in the catabolism of the aromatic compounds protocatechuate and catechol, and here we show through enzymatic analysis and mutant analysis that genes required for growth and catabolism of protocatechuate in the soil-dwelling bacterium </a:t>
            </a:r>
            <a:r>
              <a:rPr lang="en-GB" b="0" i="0" dirty="0" err="1">
                <a:solidFill>
                  <a:srgbClr val="000000"/>
                </a:solidFill>
                <a:effectLst/>
                <a:latin typeface="Verdana" panose="020B0604030504040204" pitchFamily="34" charset="0"/>
              </a:rPr>
              <a:t>Sinorhizobium</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meliloti</a:t>
            </a:r>
            <a:r>
              <a:rPr lang="en-GB" b="0" i="0" dirty="0">
                <a:solidFill>
                  <a:srgbClr val="000000"/>
                </a:solidFill>
                <a:effectLst/>
                <a:latin typeface="Verdana" panose="020B0604030504040204" pitchFamily="34" charset="0"/>
              </a:rPr>
              <a:t> are organized on the </a:t>
            </a:r>
            <a:r>
              <a:rPr lang="en-GB" b="0" i="0" dirty="0" err="1">
                <a:solidFill>
                  <a:srgbClr val="000000"/>
                </a:solidFill>
                <a:effectLst/>
                <a:latin typeface="Verdana" panose="020B0604030504040204" pitchFamily="34" charset="0"/>
              </a:rPr>
              <a:t>pSymB</a:t>
            </a:r>
            <a:r>
              <a:rPr lang="en-GB" b="0" i="0" dirty="0">
                <a:solidFill>
                  <a:srgbClr val="000000"/>
                </a:solidFill>
                <a:effectLst/>
                <a:latin typeface="Verdana" panose="020B0604030504040204" pitchFamily="34" charset="0"/>
              </a:rPr>
              <a:t> </a:t>
            </a:r>
            <a:r>
              <a:rPr lang="en-GB" b="0" i="0" dirty="0" err="1">
                <a:solidFill>
                  <a:srgbClr val="000000"/>
                </a:solidFill>
                <a:effectLst/>
                <a:latin typeface="Verdana" panose="020B0604030504040204" pitchFamily="34" charset="0"/>
              </a:rPr>
              <a:t>megaplasmid</a:t>
            </a:r>
            <a:r>
              <a:rPr lang="en-GB" b="0" i="0" dirty="0">
                <a:solidFill>
                  <a:srgbClr val="000000"/>
                </a:solidFill>
                <a:effectLst/>
                <a:latin typeface="Verdana" panose="020B0604030504040204" pitchFamily="34" charset="0"/>
              </a:rPr>
              <a:t> in two transcriptional units designated </a:t>
            </a:r>
            <a:r>
              <a:rPr lang="en-GB" b="0" i="0" dirty="0" err="1">
                <a:solidFill>
                  <a:srgbClr val="000000"/>
                </a:solidFill>
                <a:effectLst/>
                <a:latin typeface="Verdana" panose="020B0604030504040204" pitchFamily="34" charset="0"/>
              </a:rPr>
              <a:t>pcaDCHGB</a:t>
            </a:r>
            <a:r>
              <a:rPr lang="en-GB" b="0" i="0" dirty="0">
                <a:solidFill>
                  <a:srgbClr val="000000"/>
                </a:solidFill>
                <a:effectLst/>
                <a:latin typeface="Verdana" panose="020B0604030504040204" pitchFamily="34" charset="0"/>
              </a:rPr>
              <a:t> and </a:t>
            </a:r>
            <a:r>
              <a:rPr lang="en-GB" b="0" i="0" dirty="0" err="1">
                <a:solidFill>
                  <a:srgbClr val="000000"/>
                </a:solidFill>
                <a:effectLst/>
                <a:latin typeface="Verdana" panose="020B0604030504040204" pitchFamily="34" charset="0"/>
              </a:rPr>
              <a:t>pcaIJF</a:t>
            </a:r>
            <a:r>
              <a:rPr lang="en-GB" b="0" i="0" dirty="0">
                <a:solidFill>
                  <a:srgbClr val="000000"/>
                </a:solidFill>
                <a:effectLst/>
                <a:latin typeface="Verdana" panose="020B0604030504040204" pitchFamily="34" charset="0"/>
              </a:rPr>
              <a:t>. The </a:t>
            </a:r>
            <a:r>
              <a:rPr lang="en-GB" b="0" i="0" dirty="0" err="1">
                <a:solidFill>
                  <a:srgbClr val="000000"/>
                </a:solidFill>
                <a:effectLst/>
                <a:latin typeface="Verdana" panose="020B0604030504040204" pitchFamily="34" charset="0"/>
              </a:rPr>
              <a:t>pcaD</a:t>
            </a:r>
            <a:r>
              <a:rPr lang="en-GB" b="0" i="0" dirty="0">
                <a:solidFill>
                  <a:srgbClr val="000000"/>
                </a:solidFill>
                <a:effectLst/>
                <a:latin typeface="Verdana" panose="020B0604030504040204" pitchFamily="34" charset="0"/>
              </a:rPr>
              <a:t> promoter was mapped by primer extension, and expression from this promoter is demonstrated to be regulated by the </a:t>
            </a:r>
            <a:r>
              <a:rPr lang="en-GB" b="0" i="0" dirty="0" err="1">
                <a:solidFill>
                  <a:srgbClr val="000000"/>
                </a:solidFill>
                <a:effectLst/>
                <a:latin typeface="Verdana" panose="020B0604030504040204" pitchFamily="34" charset="0"/>
              </a:rPr>
              <a:t>LysR</a:t>
            </a:r>
            <a:r>
              <a:rPr lang="en-GB" b="0" i="0" dirty="0">
                <a:solidFill>
                  <a:srgbClr val="000000"/>
                </a:solidFill>
                <a:effectLst/>
                <a:latin typeface="Verdana" panose="020B0604030504040204" pitchFamily="34" charset="0"/>
              </a:rPr>
              <a:t>-type protein </a:t>
            </a:r>
            <a:r>
              <a:rPr lang="en-GB" b="0" i="0" dirty="0" err="1">
                <a:solidFill>
                  <a:srgbClr val="000000"/>
                </a:solidFill>
                <a:effectLst/>
                <a:latin typeface="Verdana" panose="020B0604030504040204" pitchFamily="34" charset="0"/>
              </a:rPr>
              <a:t>PcaQ</a:t>
            </a:r>
            <a:r>
              <a:rPr lang="en-GB" b="0" i="0" dirty="0">
                <a:solidFill>
                  <a:srgbClr val="000000"/>
                </a:solidFill>
                <a:effectLst/>
                <a:latin typeface="Verdana" panose="020B0604030504040204" pitchFamily="34" charset="0"/>
              </a:rPr>
              <a:t>. Beta-ketoadipate succinyl-coenzyme A (CoA) transferase activity in S. </a:t>
            </a:r>
            <a:r>
              <a:rPr lang="en-GB" b="0" i="0" dirty="0" err="1">
                <a:solidFill>
                  <a:srgbClr val="000000"/>
                </a:solidFill>
                <a:effectLst/>
                <a:latin typeface="Verdana" panose="020B0604030504040204" pitchFamily="34" charset="0"/>
              </a:rPr>
              <a:t>meliloti</a:t>
            </a:r>
            <a:r>
              <a:rPr lang="en-GB" b="0" i="0" dirty="0">
                <a:solidFill>
                  <a:srgbClr val="000000"/>
                </a:solidFill>
                <a:effectLst/>
                <a:latin typeface="Verdana" panose="020B0604030504040204" pitchFamily="34" charset="0"/>
              </a:rPr>
              <a:t> was shown to be encoded by SMb20587 and SMb20588, and these genes have been renamed </a:t>
            </a:r>
            <a:r>
              <a:rPr lang="en-GB" b="0" i="0" dirty="0" err="1">
                <a:solidFill>
                  <a:srgbClr val="000000"/>
                </a:solidFill>
                <a:effectLst/>
                <a:latin typeface="Verdana" panose="020B0604030504040204" pitchFamily="34" charset="0"/>
              </a:rPr>
              <a:t>pcaI</a:t>
            </a:r>
            <a:r>
              <a:rPr lang="en-GB" b="0" i="0" dirty="0">
                <a:solidFill>
                  <a:srgbClr val="000000"/>
                </a:solidFill>
                <a:effectLst/>
                <a:latin typeface="Verdana" panose="020B0604030504040204" pitchFamily="34" charset="0"/>
              </a:rPr>
              <a:t> and </a:t>
            </a:r>
            <a:r>
              <a:rPr lang="en-GB" b="0" i="0" dirty="0" err="1">
                <a:solidFill>
                  <a:srgbClr val="000000"/>
                </a:solidFill>
                <a:effectLst/>
                <a:latin typeface="Verdana" panose="020B0604030504040204" pitchFamily="34" charset="0"/>
              </a:rPr>
              <a:t>pcaJ</a:t>
            </a:r>
            <a:r>
              <a:rPr lang="en-GB" b="0" i="0" dirty="0">
                <a:solidFill>
                  <a:srgbClr val="000000"/>
                </a:solidFill>
                <a:effectLst/>
                <a:latin typeface="Verdana" panose="020B0604030504040204" pitchFamily="34" charset="0"/>
              </a:rPr>
              <a:t>, respectively. These genes are organized in an operon with a putative beta-ketoadipyl-CoA </a:t>
            </a:r>
            <a:r>
              <a:rPr lang="en-GB" b="0" i="0" dirty="0" err="1">
                <a:solidFill>
                  <a:srgbClr val="000000"/>
                </a:solidFill>
                <a:effectLst/>
                <a:latin typeface="Verdana" panose="020B0604030504040204" pitchFamily="34" charset="0"/>
              </a:rPr>
              <a:t>thiolase</a:t>
            </a:r>
            <a:r>
              <a:rPr lang="en-GB" b="0" i="0" dirty="0">
                <a:solidFill>
                  <a:srgbClr val="000000"/>
                </a:solidFill>
                <a:effectLst/>
                <a:latin typeface="Verdana" panose="020B0604030504040204" pitchFamily="34" charset="0"/>
              </a:rPr>
              <a:t> gene (</a:t>
            </a:r>
            <a:r>
              <a:rPr lang="en-GB" b="0" i="0" dirty="0" err="1">
                <a:solidFill>
                  <a:srgbClr val="000000"/>
                </a:solidFill>
                <a:effectLst/>
                <a:latin typeface="Verdana" panose="020B0604030504040204" pitchFamily="34" charset="0"/>
              </a:rPr>
              <a:t>pcaF</a:t>
            </a:r>
            <a:r>
              <a:rPr lang="en-GB" b="0" i="0" dirty="0">
                <a:solidFill>
                  <a:srgbClr val="000000"/>
                </a:solidFill>
                <a:effectLst/>
                <a:latin typeface="Verdana" panose="020B0604030504040204" pitchFamily="34" charset="0"/>
              </a:rPr>
              <a:t>), and expression of the </a:t>
            </a:r>
            <a:r>
              <a:rPr lang="en-GB" b="0" i="0" dirty="0" err="1">
                <a:solidFill>
                  <a:srgbClr val="000000"/>
                </a:solidFill>
                <a:effectLst/>
                <a:latin typeface="Verdana" panose="020B0604030504040204" pitchFamily="34" charset="0"/>
              </a:rPr>
              <a:t>pcaIJF</a:t>
            </a:r>
            <a:r>
              <a:rPr lang="en-GB" b="0" i="0" dirty="0">
                <a:solidFill>
                  <a:srgbClr val="000000"/>
                </a:solidFill>
                <a:effectLst/>
                <a:latin typeface="Verdana" panose="020B0604030504040204" pitchFamily="34" charset="0"/>
              </a:rPr>
              <a:t> operon is shown to be regulated by an </a:t>
            </a:r>
            <a:r>
              <a:rPr lang="en-GB" b="0" i="0" dirty="0" err="1">
                <a:solidFill>
                  <a:srgbClr val="000000"/>
                </a:solidFill>
                <a:effectLst/>
                <a:latin typeface="Verdana" panose="020B0604030504040204" pitchFamily="34" charset="0"/>
              </a:rPr>
              <a:t>IclR</a:t>
            </a:r>
            <a:r>
              <a:rPr lang="en-GB" b="0" i="0" dirty="0">
                <a:solidFill>
                  <a:srgbClr val="000000"/>
                </a:solidFill>
                <a:effectLst/>
                <a:latin typeface="Verdana" panose="020B0604030504040204" pitchFamily="34" charset="0"/>
              </a:rPr>
              <a:t>-type transcriptional regulator, SMb20586, which we have named </a:t>
            </a:r>
            <a:r>
              <a:rPr lang="en-GB" b="0" i="0" dirty="0" err="1">
                <a:solidFill>
                  <a:srgbClr val="000000"/>
                </a:solidFill>
                <a:effectLst/>
                <a:latin typeface="Verdana" panose="020B0604030504040204" pitchFamily="34" charset="0"/>
              </a:rPr>
              <a:t>pcaR</a:t>
            </a:r>
            <a:r>
              <a:rPr lang="en-GB" b="0" i="0" dirty="0">
                <a:solidFill>
                  <a:srgbClr val="000000"/>
                </a:solidFill>
                <a:effectLst/>
                <a:latin typeface="Verdana" panose="020B0604030504040204" pitchFamily="34" charset="0"/>
              </a:rPr>
              <a:t>. We show that </a:t>
            </a:r>
            <a:r>
              <a:rPr lang="en-GB" b="0" i="0" dirty="0" err="1">
                <a:solidFill>
                  <a:srgbClr val="000000"/>
                </a:solidFill>
                <a:effectLst/>
                <a:latin typeface="Verdana" panose="020B0604030504040204" pitchFamily="34" charset="0"/>
              </a:rPr>
              <a:t>pcaR</a:t>
            </a:r>
            <a:r>
              <a:rPr lang="en-GB" b="0" i="0" dirty="0">
                <a:solidFill>
                  <a:srgbClr val="000000"/>
                </a:solidFill>
                <a:effectLst/>
                <a:latin typeface="Verdana" panose="020B0604030504040204" pitchFamily="34" charset="0"/>
              </a:rPr>
              <a:t> transcription is negatively autoregulated and that </a:t>
            </a:r>
            <a:r>
              <a:rPr lang="en-GB" b="0" i="0" dirty="0" err="1">
                <a:solidFill>
                  <a:srgbClr val="000000"/>
                </a:solidFill>
                <a:effectLst/>
                <a:latin typeface="Verdana" panose="020B0604030504040204" pitchFamily="34" charset="0"/>
              </a:rPr>
              <a:t>PcaR</a:t>
            </a:r>
            <a:r>
              <a:rPr lang="en-GB" b="0" i="0" dirty="0">
                <a:solidFill>
                  <a:srgbClr val="000000"/>
                </a:solidFill>
                <a:effectLst/>
                <a:latin typeface="Verdana" panose="020B0604030504040204" pitchFamily="34" charset="0"/>
              </a:rPr>
              <a:t> is a positive regulator of </a:t>
            </a:r>
            <a:r>
              <a:rPr lang="en-GB" b="0" i="0" dirty="0" err="1">
                <a:solidFill>
                  <a:srgbClr val="000000"/>
                </a:solidFill>
                <a:effectLst/>
                <a:latin typeface="Verdana" panose="020B0604030504040204" pitchFamily="34" charset="0"/>
              </a:rPr>
              <a:t>pcaIJF</a:t>
            </a:r>
            <a:r>
              <a:rPr lang="en-GB" b="0" i="0" dirty="0">
                <a:solidFill>
                  <a:srgbClr val="000000"/>
                </a:solidFill>
                <a:effectLst/>
                <a:latin typeface="Verdana" panose="020B0604030504040204" pitchFamily="34" charset="0"/>
              </a:rPr>
              <a:t> expression and is required for growth of S. </a:t>
            </a:r>
            <a:r>
              <a:rPr lang="en-GB" b="0" i="0" dirty="0" err="1">
                <a:solidFill>
                  <a:srgbClr val="000000"/>
                </a:solidFill>
                <a:effectLst/>
                <a:latin typeface="Verdana" panose="020B0604030504040204" pitchFamily="34" charset="0"/>
              </a:rPr>
              <a:t>meliloti</a:t>
            </a:r>
            <a:r>
              <a:rPr lang="en-GB" b="0" i="0" dirty="0">
                <a:solidFill>
                  <a:srgbClr val="000000"/>
                </a:solidFill>
                <a:effectLst/>
                <a:latin typeface="Verdana" panose="020B0604030504040204" pitchFamily="34" charset="0"/>
              </a:rPr>
              <a:t> on protocatechuate as the carbon source. The characterization of the protocatechuate catabolic pathway in S. </a:t>
            </a:r>
            <a:r>
              <a:rPr lang="en-GB" b="0" i="0" dirty="0" err="1">
                <a:solidFill>
                  <a:srgbClr val="000000"/>
                </a:solidFill>
                <a:effectLst/>
                <a:latin typeface="Verdana" panose="020B0604030504040204" pitchFamily="34" charset="0"/>
              </a:rPr>
              <a:t>meliloti</a:t>
            </a:r>
            <a:r>
              <a:rPr lang="en-GB" b="0" i="0" dirty="0">
                <a:solidFill>
                  <a:srgbClr val="000000"/>
                </a:solidFill>
                <a:effectLst/>
                <a:latin typeface="Verdana" panose="020B0604030504040204" pitchFamily="34" charset="0"/>
              </a:rPr>
              <a:t> offers an opportunity for comparison with related species, including Agrobacterium tumefaciens. Differences observed between S. </a:t>
            </a:r>
            <a:r>
              <a:rPr lang="en-GB" b="0" i="0" dirty="0" err="1">
                <a:solidFill>
                  <a:srgbClr val="000000"/>
                </a:solidFill>
                <a:effectLst/>
                <a:latin typeface="Verdana" panose="020B0604030504040204" pitchFamily="34" charset="0"/>
              </a:rPr>
              <a:t>meliloti</a:t>
            </a:r>
            <a:r>
              <a:rPr lang="en-GB" b="0" i="0" dirty="0">
                <a:solidFill>
                  <a:srgbClr val="000000"/>
                </a:solidFill>
                <a:effectLst/>
                <a:latin typeface="Verdana" panose="020B0604030504040204" pitchFamily="34" charset="0"/>
              </a:rPr>
              <a:t> and A. tumefaciens </a:t>
            </a:r>
            <a:r>
              <a:rPr lang="en-GB" b="0" i="0" dirty="0" err="1">
                <a:solidFill>
                  <a:srgbClr val="000000"/>
                </a:solidFill>
                <a:effectLst/>
                <a:latin typeface="Verdana" panose="020B0604030504040204" pitchFamily="34" charset="0"/>
              </a:rPr>
              <a:t>pcaIJ</a:t>
            </a:r>
            <a:r>
              <a:rPr lang="en-GB" b="0" i="0" dirty="0">
                <a:solidFill>
                  <a:srgbClr val="000000"/>
                </a:solidFill>
                <a:effectLst/>
                <a:latin typeface="Verdana" panose="020B0604030504040204" pitchFamily="34" charset="0"/>
              </a:rPr>
              <a:t> offer the first evidence of </a:t>
            </a:r>
            <a:r>
              <a:rPr lang="en-GB" b="0" i="0" dirty="0" err="1">
                <a:solidFill>
                  <a:srgbClr val="000000"/>
                </a:solidFill>
                <a:effectLst/>
                <a:latin typeface="Verdana" panose="020B0604030504040204" pitchFamily="34" charset="0"/>
              </a:rPr>
              <a:t>pca</a:t>
            </a:r>
            <a:r>
              <a:rPr lang="en-GB" b="0" i="0" dirty="0">
                <a:solidFill>
                  <a:srgbClr val="000000"/>
                </a:solidFill>
                <a:effectLst/>
                <a:latin typeface="Verdana" panose="020B0604030504040204" pitchFamily="34" charset="0"/>
              </a:rPr>
              <a:t> genes that may have been acquired after speciation in these closely related species.</a:t>
            </a:r>
            <a:endParaRPr lang="en-US" dirty="0"/>
          </a:p>
        </p:txBody>
      </p:sp>
      <p:pic>
        <p:nvPicPr>
          <p:cNvPr id="11266" name="Picture 2">
            <a:extLst>
              <a:ext uri="{FF2B5EF4-FFF2-40B4-BE49-F238E27FC236}">
                <a16:creationId xmlns:a16="http://schemas.microsoft.com/office/drawing/2014/main" id="{7BD3B68E-76F3-5070-B2D1-52AF6516D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74" y="15128121"/>
            <a:ext cx="20178772" cy="143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5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12BF9-F6D0-A8CB-9C16-0D1D380557C3}"/>
              </a:ext>
            </a:extLst>
          </p:cNvPr>
          <p:cNvPicPr>
            <a:picLocks noChangeAspect="1"/>
          </p:cNvPicPr>
          <p:nvPr/>
        </p:nvPicPr>
        <p:blipFill rotWithShape="1">
          <a:blip r:embed="rId3"/>
          <a:srcRect t="3957"/>
          <a:stretch/>
        </p:blipFill>
        <p:spPr>
          <a:xfrm>
            <a:off x="546996" y="1688712"/>
            <a:ext cx="20847832" cy="2593941"/>
          </a:xfrm>
          <a:prstGeom prst="rect">
            <a:avLst/>
          </a:prstGeom>
        </p:spPr>
      </p:pic>
      <p:sp>
        <p:nvSpPr>
          <p:cNvPr id="8" name="Rectangle 7">
            <a:extLst>
              <a:ext uri="{FF2B5EF4-FFF2-40B4-BE49-F238E27FC236}">
                <a16:creationId xmlns:a16="http://schemas.microsoft.com/office/drawing/2014/main" id="{2A8D5CF0-7311-3794-4331-49D0F23EA69B}"/>
              </a:ext>
            </a:extLst>
          </p:cNvPr>
          <p:cNvSpPr/>
          <p:nvPr/>
        </p:nvSpPr>
        <p:spPr>
          <a:xfrm>
            <a:off x="1685922" y="3467666"/>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945,000</a:t>
            </a:r>
          </a:p>
        </p:txBody>
      </p:sp>
      <p:sp>
        <p:nvSpPr>
          <p:cNvPr id="9" name="Rectangle 8">
            <a:extLst>
              <a:ext uri="{FF2B5EF4-FFF2-40B4-BE49-F238E27FC236}">
                <a16:creationId xmlns:a16="http://schemas.microsoft.com/office/drawing/2014/main" id="{3285AC31-8F55-E2B4-1371-8BFF9A536964}"/>
              </a:ext>
            </a:extLst>
          </p:cNvPr>
          <p:cNvSpPr/>
          <p:nvPr/>
        </p:nvSpPr>
        <p:spPr>
          <a:xfrm>
            <a:off x="3466991" y="3458592"/>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950,000</a:t>
            </a:r>
          </a:p>
        </p:txBody>
      </p:sp>
      <p:sp>
        <p:nvSpPr>
          <p:cNvPr id="10" name="Rectangle 9">
            <a:extLst>
              <a:ext uri="{FF2B5EF4-FFF2-40B4-BE49-F238E27FC236}">
                <a16:creationId xmlns:a16="http://schemas.microsoft.com/office/drawing/2014/main" id="{6A55CF22-BF62-7CA3-0CA5-F1E67865C9BE}"/>
              </a:ext>
            </a:extLst>
          </p:cNvPr>
          <p:cNvSpPr/>
          <p:nvPr/>
        </p:nvSpPr>
        <p:spPr>
          <a:xfrm>
            <a:off x="5281948" y="3467666"/>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955,000</a:t>
            </a:r>
          </a:p>
        </p:txBody>
      </p:sp>
      <p:sp>
        <p:nvSpPr>
          <p:cNvPr id="11" name="Rectangle 10">
            <a:extLst>
              <a:ext uri="{FF2B5EF4-FFF2-40B4-BE49-F238E27FC236}">
                <a16:creationId xmlns:a16="http://schemas.microsoft.com/office/drawing/2014/main" id="{691C7FCF-461B-F3DF-0DB7-5EE3A560A49E}"/>
              </a:ext>
            </a:extLst>
          </p:cNvPr>
          <p:cNvSpPr/>
          <p:nvPr/>
        </p:nvSpPr>
        <p:spPr>
          <a:xfrm>
            <a:off x="7076531" y="3467666"/>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960,000</a:t>
            </a:r>
          </a:p>
        </p:txBody>
      </p:sp>
      <p:sp>
        <p:nvSpPr>
          <p:cNvPr id="12" name="Rectangle 11">
            <a:extLst>
              <a:ext uri="{FF2B5EF4-FFF2-40B4-BE49-F238E27FC236}">
                <a16:creationId xmlns:a16="http://schemas.microsoft.com/office/drawing/2014/main" id="{9694BF6A-834D-248E-5639-6BC217047963}"/>
              </a:ext>
            </a:extLst>
          </p:cNvPr>
          <p:cNvSpPr/>
          <p:nvPr/>
        </p:nvSpPr>
        <p:spPr>
          <a:xfrm>
            <a:off x="8878975" y="3457073"/>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965,000</a:t>
            </a:r>
          </a:p>
        </p:txBody>
      </p:sp>
      <p:sp>
        <p:nvSpPr>
          <p:cNvPr id="13" name="Rectangle 12">
            <a:extLst>
              <a:ext uri="{FF2B5EF4-FFF2-40B4-BE49-F238E27FC236}">
                <a16:creationId xmlns:a16="http://schemas.microsoft.com/office/drawing/2014/main" id="{47E2FA11-84AB-2E55-B15C-3EBA6C948DB0}"/>
              </a:ext>
            </a:extLst>
          </p:cNvPr>
          <p:cNvSpPr/>
          <p:nvPr/>
        </p:nvSpPr>
        <p:spPr>
          <a:xfrm>
            <a:off x="10698274" y="3468807"/>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970,000</a:t>
            </a:r>
          </a:p>
        </p:txBody>
      </p:sp>
      <p:sp>
        <p:nvSpPr>
          <p:cNvPr id="14" name="Rectangle 13">
            <a:extLst>
              <a:ext uri="{FF2B5EF4-FFF2-40B4-BE49-F238E27FC236}">
                <a16:creationId xmlns:a16="http://schemas.microsoft.com/office/drawing/2014/main" id="{23209A76-D98D-4C69-F13B-B2152D9C2AEF}"/>
              </a:ext>
            </a:extLst>
          </p:cNvPr>
          <p:cNvSpPr/>
          <p:nvPr/>
        </p:nvSpPr>
        <p:spPr>
          <a:xfrm>
            <a:off x="12474363" y="3471816"/>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975,000</a:t>
            </a:r>
          </a:p>
        </p:txBody>
      </p:sp>
      <p:sp>
        <p:nvSpPr>
          <p:cNvPr id="15" name="Rectangle 14">
            <a:extLst>
              <a:ext uri="{FF2B5EF4-FFF2-40B4-BE49-F238E27FC236}">
                <a16:creationId xmlns:a16="http://schemas.microsoft.com/office/drawing/2014/main" id="{3ABD7D38-F0F8-8C69-341F-3F96B89E8762}"/>
              </a:ext>
            </a:extLst>
          </p:cNvPr>
          <p:cNvSpPr/>
          <p:nvPr/>
        </p:nvSpPr>
        <p:spPr>
          <a:xfrm>
            <a:off x="14261654" y="3467666"/>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980,000</a:t>
            </a:r>
          </a:p>
        </p:txBody>
      </p:sp>
      <p:sp>
        <p:nvSpPr>
          <p:cNvPr id="16" name="Rectangle 15">
            <a:extLst>
              <a:ext uri="{FF2B5EF4-FFF2-40B4-BE49-F238E27FC236}">
                <a16:creationId xmlns:a16="http://schemas.microsoft.com/office/drawing/2014/main" id="{7BA959E8-9A6E-D767-416C-795D28B38201}"/>
              </a:ext>
            </a:extLst>
          </p:cNvPr>
          <p:cNvSpPr/>
          <p:nvPr/>
        </p:nvSpPr>
        <p:spPr>
          <a:xfrm>
            <a:off x="16084530" y="3467667"/>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985,000</a:t>
            </a:r>
          </a:p>
        </p:txBody>
      </p:sp>
      <p:sp>
        <p:nvSpPr>
          <p:cNvPr id="17" name="Rectangle 16">
            <a:extLst>
              <a:ext uri="{FF2B5EF4-FFF2-40B4-BE49-F238E27FC236}">
                <a16:creationId xmlns:a16="http://schemas.microsoft.com/office/drawing/2014/main" id="{30655475-8450-D599-8A7A-3402F31CF388}"/>
              </a:ext>
            </a:extLst>
          </p:cNvPr>
          <p:cNvSpPr/>
          <p:nvPr/>
        </p:nvSpPr>
        <p:spPr>
          <a:xfrm>
            <a:off x="17868546" y="3469215"/>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990,000</a:t>
            </a:r>
          </a:p>
        </p:txBody>
      </p:sp>
      <p:sp>
        <p:nvSpPr>
          <p:cNvPr id="18" name="Rectangle 17">
            <a:extLst>
              <a:ext uri="{FF2B5EF4-FFF2-40B4-BE49-F238E27FC236}">
                <a16:creationId xmlns:a16="http://schemas.microsoft.com/office/drawing/2014/main" id="{EFAB9E9A-FBDA-78F8-665E-9ED7829C16D1}"/>
              </a:ext>
            </a:extLst>
          </p:cNvPr>
          <p:cNvSpPr/>
          <p:nvPr/>
        </p:nvSpPr>
        <p:spPr>
          <a:xfrm>
            <a:off x="19687845" y="3467667"/>
            <a:ext cx="914400"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995,000</a:t>
            </a:r>
          </a:p>
        </p:txBody>
      </p:sp>
      <p:sp>
        <p:nvSpPr>
          <p:cNvPr id="19" name="Rectangle 18">
            <a:extLst>
              <a:ext uri="{FF2B5EF4-FFF2-40B4-BE49-F238E27FC236}">
                <a16:creationId xmlns:a16="http://schemas.microsoft.com/office/drawing/2014/main" id="{0695F776-15A8-F311-B234-CA6E122721E5}"/>
              </a:ext>
            </a:extLst>
          </p:cNvPr>
          <p:cNvSpPr/>
          <p:nvPr/>
        </p:nvSpPr>
        <p:spPr>
          <a:xfrm>
            <a:off x="7835803" y="2249843"/>
            <a:ext cx="1039089" cy="15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NRPS-like</a:t>
            </a:r>
          </a:p>
        </p:txBody>
      </p:sp>
      <p:sp>
        <p:nvSpPr>
          <p:cNvPr id="20" name="Rectangle 19">
            <a:extLst>
              <a:ext uri="{FF2B5EF4-FFF2-40B4-BE49-F238E27FC236}">
                <a16:creationId xmlns:a16="http://schemas.microsoft.com/office/drawing/2014/main" id="{B6BFF670-0ACE-C832-87AC-5FB2A208703E}"/>
              </a:ext>
            </a:extLst>
          </p:cNvPr>
          <p:cNvSpPr/>
          <p:nvPr/>
        </p:nvSpPr>
        <p:spPr>
          <a:xfrm>
            <a:off x="12001239" y="2106047"/>
            <a:ext cx="1506682" cy="110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DeepBGC : Putative BGC</a:t>
            </a:r>
          </a:p>
        </p:txBody>
      </p:sp>
      <p:sp>
        <p:nvSpPr>
          <p:cNvPr id="21" name="Rectangle 20">
            <a:extLst>
              <a:ext uri="{FF2B5EF4-FFF2-40B4-BE49-F238E27FC236}">
                <a16:creationId xmlns:a16="http://schemas.microsoft.com/office/drawing/2014/main" id="{CC62C87C-9674-9A13-268B-E899141058A3}"/>
              </a:ext>
            </a:extLst>
          </p:cNvPr>
          <p:cNvSpPr/>
          <p:nvPr/>
        </p:nvSpPr>
        <p:spPr>
          <a:xfrm>
            <a:off x="2505888" y="1892958"/>
            <a:ext cx="1545336" cy="195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DeepBGC : Putative BGC</a:t>
            </a:r>
          </a:p>
        </p:txBody>
      </p:sp>
      <p:sp>
        <p:nvSpPr>
          <p:cNvPr id="22" name="Rectangle 21">
            <a:extLst>
              <a:ext uri="{FF2B5EF4-FFF2-40B4-BE49-F238E27FC236}">
                <a16:creationId xmlns:a16="http://schemas.microsoft.com/office/drawing/2014/main" id="{F34793D3-1A48-74E4-78E9-86FD2909CC50}"/>
              </a:ext>
            </a:extLst>
          </p:cNvPr>
          <p:cNvSpPr/>
          <p:nvPr/>
        </p:nvSpPr>
        <p:spPr>
          <a:xfrm rot="16200000">
            <a:off x="-8423835" y="9516257"/>
            <a:ext cx="17419308" cy="364872"/>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NPRS-like biosynthetic gene clusters </a:t>
            </a:r>
          </a:p>
        </p:txBody>
      </p:sp>
      <p:sp>
        <p:nvSpPr>
          <p:cNvPr id="25" name="Rectangle 24">
            <a:extLst>
              <a:ext uri="{FF2B5EF4-FFF2-40B4-BE49-F238E27FC236}">
                <a16:creationId xmlns:a16="http://schemas.microsoft.com/office/drawing/2014/main" id="{CE7F31F3-B5EB-5452-880C-83DF24FA4F46}"/>
              </a:ext>
            </a:extLst>
          </p:cNvPr>
          <p:cNvSpPr/>
          <p:nvPr/>
        </p:nvSpPr>
        <p:spPr>
          <a:xfrm>
            <a:off x="602355" y="1738681"/>
            <a:ext cx="15285778" cy="114007"/>
          </a:xfrm>
          <a:prstGeom prst="rect">
            <a:avLst/>
          </a:prstGeom>
          <a:gradFill flip="none" rotWithShape="1">
            <a:gsLst>
              <a:gs pos="0">
                <a:srgbClr val="9437FF">
                  <a:tint val="66000"/>
                  <a:satMod val="160000"/>
                </a:srgbClr>
              </a:gs>
              <a:gs pos="50000">
                <a:srgbClr val="9437FF">
                  <a:tint val="44500"/>
                  <a:satMod val="160000"/>
                </a:srgbClr>
              </a:gs>
              <a:gs pos="100000">
                <a:srgbClr val="9437FF">
                  <a:tint val="23500"/>
                  <a:satMod val="16000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AAC4D67F-470A-7C3E-6993-000104807528}"/>
              </a:ext>
            </a:extLst>
          </p:cNvPr>
          <p:cNvPicPr>
            <a:picLocks noChangeAspect="1"/>
          </p:cNvPicPr>
          <p:nvPr/>
        </p:nvPicPr>
        <p:blipFill>
          <a:blip r:embed="rId4"/>
          <a:stretch>
            <a:fillRect/>
          </a:stretch>
        </p:blipFill>
        <p:spPr>
          <a:xfrm>
            <a:off x="506359" y="19147943"/>
            <a:ext cx="20888469" cy="2145137"/>
          </a:xfrm>
          <a:prstGeom prst="rect">
            <a:avLst/>
          </a:prstGeom>
        </p:spPr>
      </p:pic>
      <p:sp>
        <p:nvSpPr>
          <p:cNvPr id="76" name="Rectangle 75">
            <a:extLst>
              <a:ext uri="{FF2B5EF4-FFF2-40B4-BE49-F238E27FC236}">
                <a16:creationId xmlns:a16="http://schemas.microsoft.com/office/drawing/2014/main" id="{474E7A17-E256-6A54-ABBB-E461097A6F82}"/>
              </a:ext>
            </a:extLst>
          </p:cNvPr>
          <p:cNvSpPr/>
          <p:nvPr/>
        </p:nvSpPr>
        <p:spPr>
          <a:xfrm rot="16200000">
            <a:off x="-2070519" y="21065711"/>
            <a:ext cx="4744386" cy="42023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Betalactone</a:t>
            </a:r>
          </a:p>
        </p:txBody>
      </p:sp>
      <p:sp>
        <p:nvSpPr>
          <p:cNvPr id="77" name="Oval 76">
            <a:extLst>
              <a:ext uri="{FF2B5EF4-FFF2-40B4-BE49-F238E27FC236}">
                <a16:creationId xmlns:a16="http://schemas.microsoft.com/office/drawing/2014/main" id="{B3A20112-1EBA-B51F-C9C0-4168403A654B}"/>
              </a:ext>
            </a:extLst>
          </p:cNvPr>
          <p:cNvSpPr/>
          <p:nvPr/>
        </p:nvSpPr>
        <p:spPr>
          <a:xfrm>
            <a:off x="9480595" y="19490150"/>
            <a:ext cx="270000" cy="270000"/>
          </a:xfrm>
          <a:prstGeom prst="ellips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78" name="Oval 77">
            <a:extLst>
              <a:ext uri="{FF2B5EF4-FFF2-40B4-BE49-F238E27FC236}">
                <a16:creationId xmlns:a16="http://schemas.microsoft.com/office/drawing/2014/main" id="{3E675C8D-97E0-B138-5318-470248DBBAEA}"/>
              </a:ext>
            </a:extLst>
          </p:cNvPr>
          <p:cNvSpPr/>
          <p:nvPr/>
        </p:nvSpPr>
        <p:spPr>
          <a:xfrm>
            <a:off x="11557307" y="19506680"/>
            <a:ext cx="270000" cy="270000"/>
          </a:xfrm>
          <a:prstGeom prst="ellips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90" name="TextBox 89">
            <a:extLst>
              <a:ext uri="{FF2B5EF4-FFF2-40B4-BE49-F238E27FC236}">
                <a16:creationId xmlns:a16="http://schemas.microsoft.com/office/drawing/2014/main" id="{7CF87790-FF51-1FD3-1A5D-C209A3A415FC}"/>
              </a:ext>
            </a:extLst>
          </p:cNvPr>
          <p:cNvSpPr txBox="1"/>
          <p:nvPr/>
        </p:nvSpPr>
        <p:spPr>
          <a:xfrm>
            <a:off x="608841" y="989039"/>
            <a:ext cx="20785987" cy="646331"/>
          </a:xfrm>
          <a:prstGeom prst="rect">
            <a:avLst/>
          </a:prstGeom>
          <a:solidFill>
            <a:schemeClr val="tx2">
              <a:lumMod val="50000"/>
            </a:schemeClr>
          </a:solidFill>
        </p:spPr>
        <p:txBody>
          <a:bodyPr wrap="square">
            <a:spAutoFit/>
          </a:bodyPr>
          <a:lstStyle/>
          <a:p>
            <a:r>
              <a:rPr lang="en-GB" b="1" dirty="0">
                <a:solidFill>
                  <a:schemeClr val="bg1"/>
                </a:solidFill>
                <a:latin typeface="Verdana" panose="020B0604030504040204" pitchFamily="34" charset="0"/>
                <a:ea typeface="Verdana" panose="020B0604030504040204" pitchFamily="34" charset="0"/>
                <a:cs typeface="Verdana" panose="020B0604030504040204" pitchFamily="34" charset="0"/>
              </a:rPr>
              <a:t>B</a:t>
            </a:r>
            <a:r>
              <a:rPr lang="en-GB" b="1"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iosynthetic (rule-based-clusters) NRPS-like: AMP-binding; </a:t>
            </a:r>
            <a:r>
              <a:rPr lang="en-GB" b="1" i="0" dirty="0">
                <a:solidFill>
                  <a:schemeClr val="tx2">
                    <a:lumMod val="20000"/>
                    <a:lumOff val="80000"/>
                  </a:schemeClr>
                </a:solidFill>
                <a:effectLst/>
                <a:latin typeface="Verdana" panose="020B0604030504040204" pitchFamily="34" charset="0"/>
                <a:ea typeface="Verdana" panose="020B0604030504040204" pitchFamily="34" charset="0"/>
                <a:cs typeface="Verdana" panose="020B0604030504040204" pitchFamily="34" charset="0"/>
              </a:rPr>
              <a:t>biosynthetic (rule-based-clusters) NRPS-like: PP-binding; </a:t>
            </a:r>
            <a:r>
              <a:rPr lang="en-GB" b="1" i="0" dirty="0">
                <a:solidFill>
                  <a:schemeClr val="accent4">
                    <a:lumMod val="20000"/>
                    <a:lumOff val="80000"/>
                  </a:schemeClr>
                </a:solidFill>
                <a:effectLst/>
                <a:latin typeface="Verdana" panose="020B0604030504040204" pitchFamily="34" charset="0"/>
                <a:ea typeface="Verdana" panose="020B0604030504040204" pitchFamily="34" charset="0"/>
                <a:cs typeface="Verdana" panose="020B0604030504040204" pitchFamily="34" charset="0"/>
              </a:rPr>
              <a:t>biosynthetic-additional (smcogs) SMCOG1002:AMP-dependent synthetase and ligase  </a:t>
            </a:r>
            <a:endParaRPr lang="en-US" b="1" dirty="0">
              <a:solidFill>
                <a:schemeClr val="accent4">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01" name="Picture 100">
            <a:extLst>
              <a:ext uri="{FF2B5EF4-FFF2-40B4-BE49-F238E27FC236}">
                <a16:creationId xmlns:a16="http://schemas.microsoft.com/office/drawing/2014/main" id="{5ECBB5C7-2374-D235-2638-B4CF9EAC0663}"/>
              </a:ext>
            </a:extLst>
          </p:cNvPr>
          <p:cNvPicPr>
            <a:picLocks noChangeAspect="1"/>
          </p:cNvPicPr>
          <p:nvPr/>
        </p:nvPicPr>
        <p:blipFill>
          <a:blip r:embed="rId5"/>
          <a:stretch>
            <a:fillRect/>
          </a:stretch>
        </p:blipFill>
        <p:spPr>
          <a:xfrm>
            <a:off x="559356" y="4274684"/>
            <a:ext cx="20835472" cy="14133661"/>
          </a:xfrm>
          <a:prstGeom prst="rect">
            <a:avLst/>
          </a:prstGeom>
        </p:spPr>
      </p:pic>
      <p:sp>
        <p:nvSpPr>
          <p:cNvPr id="102" name="Rectangle 101">
            <a:extLst>
              <a:ext uri="{FF2B5EF4-FFF2-40B4-BE49-F238E27FC236}">
                <a16:creationId xmlns:a16="http://schemas.microsoft.com/office/drawing/2014/main" id="{102DA6C4-72DF-EA1A-D915-CAE6C4497BC6}"/>
              </a:ext>
            </a:extLst>
          </p:cNvPr>
          <p:cNvSpPr/>
          <p:nvPr/>
        </p:nvSpPr>
        <p:spPr>
          <a:xfrm>
            <a:off x="608841" y="4307176"/>
            <a:ext cx="410296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Query sequence</a:t>
            </a:r>
          </a:p>
        </p:txBody>
      </p:sp>
      <p:pic>
        <p:nvPicPr>
          <p:cNvPr id="103" name="Picture 102">
            <a:extLst>
              <a:ext uri="{FF2B5EF4-FFF2-40B4-BE49-F238E27FC236}">
                <a16:creationId xmlns:a16="http://schemas.microsoft.com/office/drawing/2014/main" id="{3661D55C-BC3B-08C5-D8CE-B8CF610D8A65}"/>
              </a:ext>
            </a:extLst>
          </p:cNvPr>
          <p:cNvPicPr>
            <a:picLocks noChangeAspect="1"/>
          </p:cNvPicPr>
          <p:nvPr/>
        </p:nvPicPr>
        <p:blipFill rotWithShape="1">
          <a:blip r:embed="rId6"/>
          <a:srcRect l="960" t="36653" r="623" b="5582"/>
          <a:stretch/>
        </p:blipFill>
        <p:spPr>
          <a:xfrm>
            <a:off x="581290" y="27551368"/>
            <a:ext cx="20807052" cy="886941"/>
          </a:xfrm>
          <a:prstGeom prst="rect">
            <a:avLst/>
          </a:prstGeom>
        </p:spPr>
      </p:pic>
      <p:sp>
        <p:nvSpPr>
          <p:cNvPr id="104" name="Rectangle 103">
            <a:extLst>
              <a:ext uri="{FF2B5EF4-FFF2-40B4-BE49-F238E27FC236}">
                <a16:creationId xmlns:a16="http://schemas.microsoft.com/office/drawing/2014/main" id="{6008E07F-E7C8-E4D2-B1E5-5BE5A0197068}"/>
              </a:ext>
            </a:extLst>
          </p:cNvPr>
          <p:cNvSpPr/>
          <p:nvPr/>
        </p:nvSpPr>
        <p:spPr>
          <a:xfrm>
            <a:off x="581583" y="5609952"/>
            <a:ext cx="14962955"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BGC0001918: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JBIR-06 (16% of genes show similarity), NPR+Polyketide</a:t>
            </a:r>
          </a:p>
        </p:txBody>
      </p:sp>
      <p:sp>
        <p:nvSpPr>
          <p:cNvPr id="105" name="Rectangle 104">
            <a:extLst>
              <a:ext uri="{FF2B5EF4-FFF2-40B4-BE49-F238E27FC236}">
                <a16:creationId xmlns:a16="http://schemas.microsoft.com/office/drawing/2014/main" id="{1EDC9EE7-F166-7BE6-4486-A55C892E269C}"/>
              </a:ext>
            </a:extLst>
          </p:cNvPr>
          <p:cNvSpPr/>
          <p:nvPr/>
        </p:nvSpPr>
        <p:spPr>
          <a:xfrm>
            <a:off x="602355" y="6930482"/>
            <a:ext cx="14962955"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BGC0001919: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neoantimycin (15% of genes show similarity), NPR+Polyketide</a:t>
            </a:r>
          </a:p>
        </p:txBody>
      </p:sp>
      <p:sp>
        <p:nvSpPr>
          <p:cNvPr id="106" name="Rectangle 105">
            <a:extLst>
              <a:ext uri="{FF2B5EF4-FFF2-40B4-BE49-F238E27FC236}">
                <a16:creationId xmlns:a16="http://schemas.microsoft.com/office/drawing/2014/main" id="{333DDE54-D9E7-D176-EE81-3750862A561D}"/>
              </a:ext>
            </a:extLst>
          </p:cNvPr>
          <p:cNvSpPr/>
          <p:nvPr/>
        </p:nvSpPr>
        <p:spPr>
          <a:xfrm>
            <a:off x="582993" y="8292573"/>
            <a:ext cx="14962955"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BGC0001695: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neoantimycin (17% of genes show similarity), NPR</a:t>
            </a:r>
          </a:p>
        </p:txBody>
      </p:sp>
      <p:sp>
        <p:nvSpPr>
          <p:cNvPr id="107" name="Rectangle 106">
            <a:extLst>
              <a:ext uri="{FF2B5EF4-FFF2-40B4-BE49-F238E27FC236}">
                <a16:creationId xmlns:a16="http://schemas.microsoft.com/office/drawing/2014/main" id="{B38124FE-40D2-3A62-D14F-DE5A6FBE94E3}"/>
              </a:ext>
            </a:extLst>
          </p:cNvPr>
          <p:cNvSpPr/>
          <p:nvPr/>
        </p:nvSpPr>
        <p:spPr>
          <a:xfrm>
            <a:off x="608841" y="9582087"/>
            <a:ext cx="14962955"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BGC0001455: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antimycin (18% of genes show similarity), NPR+Polyketide</a:t>
            </a:r>
          </a:p>
        </p:txBody>
      </p:sp>
      <p:sp>
        <p:nvSpPr>
          <p:cNvPr id="108" name="Rectangle 107">
            <a:extLst>
              <a:ext uri="{FF2B5EF4-FFF2-40B4-BE49-F238E27FC236}">
                <a16:creationId xmlns:a16="http://schemas.microsoft.com/office/drawing/2014/main" id="{A3A29B3B-1D79-7501-6DF3-01918A19368F}"/>
              </a:ext>
            </a:extLst>
          </p:cNvPr>
          <p:cNvSpPr/>
          <p:nvPr/>
        </p:nvSpPr>
        <p:spPr>
          <a:xfrm>
            <a:off x="608841" y="10915946"/>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BGC0000958: </a:t>
            </a:r>
            <a:r>
              <a:rPr lang="en-US" sz="26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antimycin (20% of genes show similarity), NPR:Cyclic depsipeptide+Polyketide:Modular type I polyketide</a:t>
            </a:r>
          </a:p>
        </p:txBody>
      </p:sp>
      <p:sp>
        <p:nvSpPr>
          <p:cNvPr id="109" name="Rectangle 108">
            <a:extLst>
              <a:ext uri="{FF2B5EF4-FFF2-40B4-BE49-F238E27FC236}">
                <a16:creationId xmlns:a16="http://schemas.microsoft.com/office/drawing/2014/main" id="{697EE388-3687-BCAC-81A0-CE02617A83AA}"/>
              </a:ext>
            </a:extLst>
          </p:cNvPr>
          <p:cNvSpPr/>
          <p:nvPr/>
        </p:nvSpPr>
        <p:spPr>
          <a:xfrm>
            <a:off x="608841" y="12215718"/>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BGC0001216: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splenocin (18% of genes show similarity), NPR+Polyketide</a:t>
            </a:r>
          </a:p>
        </p:txBody>
      </p:sp>
      <p:sp>
        <p:nvSpPr>
          <p:cNvPr id="110" name="Rectangle 109">
            <a:extLst>
              <a:ext uri="{FF2B5EF4-FFF2-40B4-BE49-F238E27FC236}">
                <a16:creationId xmlns:a16="http://schemas.microsoft.com/office/drawing/2014/main" id="{3D5E1F4B-D129-1791-D8BD-CFBCF95DEC73}"/>
              </a:ext>
            </a:extLst>
          </p:cNvPr>
          <p:cNvSpPr/>
          <p:nvPr/>
        </p:nvSpPr>
        <p:spPr>
          <a:xfrm>
            <a:off x="602355" y="13522399"/>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BGC0002128: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5-dimethylallylindole-3-acetonitrile (33% of genes show similarity), Other</a:t>
            </a:r>
          </a:p>
        </p:txBody>
      </p:sp>
      <p:sp>
        <p:nvSpPr>
          <p:cNvPr id="111" name="Rectangle 110">
            <a:extLst>
              <a:ext uri="{FF2B5EF4-FFF2-40B4-BE49-F238E27FC236}">
                <a16:creationId xmlns:a16="http://schemas.microsoft.com/office/drawing/2014/main" id="{E542A0DE-2E00-63A6-B454-9560C9190736}"/>
              </a:ext>
            </a:extLst>
          </p:cNvPr>
          <p:cNvSpPr/>
          <p:nvPr/>
        </p:nvSpPr>
        <p:spPr>
          <a:xfrm>
            <a:off x="577918" y="14852376"/>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BGC0000263: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ravidomycin (5% of genes show similarity), Polyketide</a:t>
            </a:r>
          </a:p>
        </p:txBody>
      </p:sp>
      <p:sp>
        <p:nvSpPr>
          <p:cNvPr id="112" name="Rectangle 111">
            <a:extLst>
              <a:ext uri="{FF2B5EF4-FFF2-40B4-BE49-F238E27FC236}">
                <a16:creationId xmlns:a16="http://schemas.microsoft.com/office/drawing/2014/main" id="{2C843FE4-5196-B8D0-56E7-FB37C8850C2C}"/>
              </a:ext>
            </a:extLst>
          </p:cNvPr>
          <p:cNvSpPr/>
          <p:nvPr/>
        </p:nvSpPr>
        <p:spPr>
          <a:xfrm>
            <a:off x="577918" y="16196110"/>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BGC0001731: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paulomycin (3% of genes show similarity), Other</a:t>
            </a:r>
          </a:p>
        </p:txBody>
      </p:sp>
      <p:sp>
        <p:nvSpPr>
          <p:cNvPr id="113" name="Rectangle 112">
            <a:extLst>
              <a:ext uri="{FF2B5EF4-FFF2-40B4-BE49-F238E27FC236}">
                <a16:creationId xmlns:a16="http://schemas.microsoft.com/office/drawing/2014/main" id="{318EE1E4-611C-9C4A-8730-9F602F94C077}"/>
              </a:ext>
            </a:extLst>
          </p:cNvPr>
          <p:cNvSpPr/>
          <p:nvPr/>
        </p:nvSpPr>
        <p:spPr>
          <a:xfrm>
            <a:off x="577918" y="17499003"/>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BGC0001732: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paulomycin (3% of genes show similarity), Other</a:t>
            </a:r>
          </a:p>
        </p:txBody>
      </p:sp>
      <p:pic>
        <p:nvPicPr>
          <p:cNvPr id="114" name="Picture 113">
            <a:extLst>
              <a:ext uri="{FF2B5EF4-FFF2-40B4-BE49-F238E27FC236}">
                <a16:creationId xmlns:a16="http://schemas.microsoft.com/office/drawing/2014/main" id="{B508C2BD-F4CA-7187-8F04-2E66681F42FF}"/>
              </a:ext>
            </a:extLst>
          </p:cNvPr>
          <p:cNvPicPr>
            <a:picLocks noChangeAspect="1"/>
          </p:cNvPicPr>
          <p:nvPr/>
        </p:nvPicPr>
        <p:blipFill rotWithShape="1">
          <a:blip r:embed="rId7"/>
          <a:srcRect b="6466"/>
          <a:stretch/>
        </p:blipFill>
        <p:spPr>
          <a:xfrm>
            <a:off x="506355" y="24517233"/>
            <a:ext cx="20888473" cy="2518707"/>
          </a:xfrm>
          <a:prstGeom prst="rect">
            <a:avLst/>
          </a:prstGeom>
        </p:spPr>
      </p:pic>
      <p:sp>
        <p:nvSpPr>
          <p:cNvPr id="115" name="Rectangle 114">
            <a:extLst>
              <a:ext uri="{FF2B5EF4-FFF2-40B4-BE49-F238E27FC236}">
                <a16:creationId xmlns:a16="http://schemas.microsoft.com/office/drawing/2014/main" id="{CC0C18E2-A694-C480-8E02-C66810A2BB74}"/>
              </a:ext>
            </a:extLst>
          </p:cNvPr>
          <p:cNvSpPr/>
          <p:nvPr/>
        </p:nvSpPr>
        <p:spPr>
          <a:xfrm rot="16200000">
            <a:off x="-1217220" y="25366765"/>
            <a:ext cx="2973478" cy="364872"/>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T3PKs</a:t>
            </a:r>
          </a:p>
        </p:txBody>
      </p:sp>
      <p:sp>
        <p:nvSpPr>
          <p:cNvPr id="116" name="Rectangle 115">
            <a:extLst>
              <a:ext uri="{FF2B5EF4-FFF2-40B4-BE49-F238E27FC236}">
                <a16:creationId xmlns:a16="http://schemas.microsoft.com/office/drawing/2014/main" id="{8EEE9E41-0DCA-D352-2B3F-EE83F570230E}"/>
              </a:ext>
            </a:extLst>
          </p:cNvPr>
          <p:cNvSpPr/>
          <p:nvPr/>
        </p:nvSpPr>
        <p:spPr>
          <a:xfrm>
            <a:off x="9793375" y="24821877"/>
            <a:ext cx="1542759" cy="110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DeepBGC : Putative BGC</a:t>
            </a:r>
          </a:p>
        </p:txBody>
      </p:sp>
      <p:sp>
        <p:nvSpPr>
          <p:cNvPr id="117" name="Rectangle 116">
            <a:extLst>
              <a:ext uri="{FF2B5EF4-FFF2-40B4-BE49-F238E27FC236}">
                <a16:creationId xmlns:a16="http://schemas.microsoft.com/office/drawing/2014/main" id="{DE50D138-E83A-3A10-719D-57BB9544D803}"/>
              </a:ext>
            </a:extLst>
          </p:cNvPr>
          <p:cNvSpPr/>
          <p:nvPr/>
        </p:nvSpPr>
        <p:spPr>
          <a:xfrm>
            <a:off x="1037940" y="26198878"/>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2,105,000</a:t>
            </a:r>
          </a:p>
        </p:txBody>
      </p:sp>
      <p:sp>
        <p:nvSpPr>
          <p:cNvPr id="118" name="Rectangle 117">
            <a:extLst>
              <a:ext uri="{FF2B5EF4-FFF2-40B4-BE49-F238E27FC236}">
                <a16:creationId xmlns:a16="http://schemas.microsoft.com/office/drawing/2014/main" id="{E014371E-B8A4-ED25-E630-A41F2830681E}"/>
              </a:ext>
            </a:extLst>
          </p:cNvPr>
          <p:cNvSpPr/>
          <p:nvPr/>
        </p:nvSpPr>
        <p:spPr>
          <a:xfrm>
            <a:off x="3550750" y="26181913"/>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2,110,000</a:t>
            </a:r>
          </a:p>
        </p:txBody>
      </p:sp>
      <p:sp>
        <p:nvSpPr>
          <p:cNvPr id="119" name="Rectangle 118">
            <a:extLst>
              <a:ext uri="{FF2B5EF4-FFF2-40B4-BE49-F238E27FC236}">
                <a16:creationId xmlns:a16="http://schemas.microsoft.com/office/drawing/2014/main" id="{B857E81A-CCC1-4901-F91C-BA11C2CD231C}"/>
              </a:ext>
            </a:extLst>
          </p:cNvPr>
          <p:cNvSpPr/>
          <p:nvPr/>
        </p:nvSpPr>
        <p:spPr>
          <a:xfrm>
            <a:off x="5966238" y="26189889"/>
            <a:ext cx="1065365"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2,115,000</a:t>
            </a:r>
          </a:p>
        </p:txBody>
      </p:sp>
      <p:sp>
        <p:nvSpPr>
          <p:cNvPr id="120" name="Rectangle 119">
            <a:extLst>
              <a:ext uri="{FF2B5EF4-FFF2-40B4-BE49-F238E27FC236}">
                <a16:creationId xmlns:a16="http://schemas.microsoft.com/office/drawing/2014/main" id="{6C21BF1C-A0A6-2DF1-09D7-66A814CAB833}"/>
              </a:ext>
            </a:extLst>
          </p:cNvPr>
          <p:cNvSpPr/>
          <p:nvPr/>
        </p:nvSpPr>
        <p:spPr>
          <a:xfrm>
            <a:off x="8568446" y="26189889"/>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2,120,000</a:t>
            </a:r>
          </a:p>
        </p:txBody>
      </p:sp>
      <p:sp>
        <p:nvSpPr>
          <p:cNvPr id="121" name="Rectangle 120">
            <a:extLst>
              <a:ext uri="{FF2B5EF4-FFF2-40B4-BE49-F238E27FC236}">
                <a16:creationId xmlns:a16="http://schemas.microsoft.com/office/drawing/2014/main" id="{BE90CBF4-F9BC-4DBC-F0C3-E1C1C480E4AC}"/>
              </a:ext>
            </a:extLst>
          </p:cNvPr>
          <p:cNvSpPr/>
          <p:nvPr/>
        </p:nvSpPr>
        <p:spPr>
          <a:xfrm>
            <a:off x="11131076" y="26198878"/>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2,125,000</a:t>
            </a:r>
          </a:p>
        </p:txBody>
      </p:sp>
      <p:sp>
        <p:nvSpPr>
          <p:cNvPr id="122" name="Rectangle 121">
            <a:extLst>
              <a:ext uri="{FF2B5EF4-FFF2-40B4-BE49-F238E27FC236}">
                <a16:creationId xmlns:a16="http://schemas.microsoft.com/office/drawing/2014/main" id="{35A05DC0-FFC9-DB83-1888-4DCEE6B565DC}"/>
              </a:ext>
            </a:extLst>
          </p:cNvPr>
          <p:cNvSpPr/>
          <p:nvPr/>
        </p:nvSpPr>
        <p:spPr>
          <a:xfrm>
            <a:off x="13657686" y="26193346"/>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2,130,000</a:t>
            </a:r>
          </a:p>
        </p:txBody>
      </p:sp>
      <p:sp>
        <p:nvSpPr>
          <p:cNvPr id="123" name="Rectangle 122">
            <a:extLst>
              <a:ext uri="{FF2B5EF4-FFF2-40B4-BE49-F238E27FC236}">
                <a16:creationId xmlns:a16="http://schemas.microsoft.com/office/drawing/2014/main" id="{E051D814-EE05-24F2-DE97-EDDF82DA40CF}"/>
              </a:ext>
            </a:extLst>
          </p:cNvPr>
          <p:cNvSpPr/>
          <p:nvPr/>
        </p:nvSpPr>
        <p:spPr>
          <a:xfrm>
            <a:off x="16220316" y="26199208"/>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2,135,000</a:t>
            </a:r>
          </a:p>
        </p:txBody>
      </p:sp>
      <p:sp>
        <p:nvSpPr>
          <p:cNvPr id="124" name="Rectangle 123">
            <a:extLst>
              <a:ext uri="{FF2B5EF4-FFF2-40B4-BE49-F238E27FC236}">
                <a16:creationId xmlns:a16="http://schemas.microsoft.com/office/drawing/2014/main" id="{E4813AC9-7A32-DB87-5F70-CA4E3D1DE3B7}"/>
              </a:ext>
            </a:extLst>
          </p:cNvPr>
          <p:cNvSpPr/>
          <p:nvPr/>
        </p:nvSpPr>
        <p:spPr>
          <a:xfrm>
            <a:off x="18782946" y="26193347"/>
            <a:ext cx="1025787"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2,140,000</a:t>
            </a:r>
          </a:p>
        </p:txBody>
      </p:sp>
      <p:sp>
        <p:nvSpPr>
          <p:cNvPr id="125" name="Rectangle 124">
            <a:extLst>
              <a:ext uri="{FF2B5EF4-FFF2-40B4-BE49-F238E27FC236}">
                <a16:creationId xmlns:a16="http://schemas.microsoft.com/office/drawing/2014/main" id="{A7716E83-5059-E984-6E45-DBB565D5B375}"/>
              </a:ext>
            </a:extLst>
          </p:cNvPr>
          <p:cNvSpPr/>
          <p:nvPr/>
        </p:nvSpPr>
        <p:spPr>
          <a:xfrm>
            <a:off x="10756601" y="24974509"/>
            <a:ext cx="659284" cy="14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T3PKs</a:t>
            </a:r>
          </a:p>
        </p:txBody>
      </p:sp>
      <p:pic>
        <p:nvPicPr>
          <p:cNvPr id="128" name="Picture 127">
            <a:extLst>
              <a:ext uri="{FF2B5EF4-FFF2-40B4-BE49-F238E27FC236}">
                <a16:creationId xmlns:a16="http://schemas.microsoft.com/office/drawing/2014/main" id="{BAAF1EBB-D7B4-4FAD-3076-77AC4D77C841}"/>
              </a:ext>
            </a:extLst>
          </p:cNvPr>
          <p:cNvPicPr>
            <a:picLocks noChangeAspect="1"/>
          </p:cNvPicPr>
          <p:nvPr/>
        </p:nvPicPr>
        <p:blipFill rotWithShape="1">
          <a:blip r:embed="rId8"/>
          <a:srcRect t="21143"/>
          <a:stretch/>
        </p:blipFill>
        <p:spPr>
          <a:xfrm>
            <a:off x="509193" y="21717619"/>
            <a:ext cx="20854712" cy="1912017"/>
          </a:xfrm>
          <a:prstGeom prst="rect">
            <a:avLst/>
          </a:prstGeom>
        </p:spPr>
      </p:pic>
      <p:sp>
        <p:nvSpPr>
          <p:cNvPr id="129" name="TextBox 128">
            <a:extLst>
              <a:ext uri="{FF2B5EF4-FFF2-40B4-BE49-F238E27FC236}">
                <a16:creationId xmlns:a16="http://schemas.microsoft.com/office/drawing/2014/main" id="{783C724D-A50D-75E6-E7EF-197A5923356D}"/>
              </a:ext>
            </a:extLst>
          </p:cNvPr>
          <p:cNvSpPr txBox="1"/>
          <p:nvPr/>
        </p:nvSpPr>
        <p:spPr>
          <a:xfrm>
            <a:off x="602354" y="18903636"/>
            <a:ext cx="20785987" cy="369332"/>
          </a:xfrm>
          <a:prstGeom prst="rect">
            <a:avLst/>
          </a:prstGeom>
          <a:solidFill>
            <a:schemeClr val="tx2">
              <a:lumMod val="60000"/>
              <a:lumOff val="40000"/>
            </a:schemeClr>
          </a:solidFill>
        </p:spPr>
        <p:txBody>
          <a:bodyPr wrap="square">
            <a:spAutoFit/>
          </a:bodyPr>
          <a:lstStyle/>
          <a:p>
            <a:endParaRPr lang="en-US" b="1" dirty="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0" name="Oval 129">
            <a:extLst>
              <a:ext uri="{FF2B5EF4-FFF2-40B4-BE49-F238E27FC236}">
                <a16:creationId xmlns:a16="http://schemas.microsoft.com/office/drawing/2014/main" id="{F9EF57DC-7E06-A720-C4D3-F4D024A3491A}"/>
              </a:ext>
            </a:extLst>
          </p:cNvPr>
          <p:cNvSpPr/>
          <p:nvPr/>
        </p:nvSpPr>
        <p:spPr>
          <a:xfrm>
            <a:off x="608842" y="18929646"/>
            <a:ext cx="270000" cy="270000"/>
          </a:xfrm>
          <a:prstGeom prst="ellips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131" name="TextBox 130">
            <a:extLst>
              <a:ext uri="{FF2B5EF4-FFF2-40B4-BE49-F238E27FC236}">
                <a16:creationId xmlns:a16="http://schemas.microsoft.com/office/drawing/2014/main" id="{2840E18E-836B-23FF-7F71-7B0A3B30242F}"/>
              </a:ext>
            </a:extLst>
          </p:cNvPr>
          <p:cNvSpPr txBox="1"/>
          <p:nvPr/>
        </p:nvSpPr>
        <p:spPr>
          <a:xfrm>
            <a:off x="830015" y="18879938"/>
            <a:ext cx="7364519" cy="369332"/>
          </a:xfrm>
          <a:prstGeom prst="rect">
            <a:avLst/>
          </a:prstGeom>
          <a:noFill/>
        </p:spPr>
        <p:txBody>
          <a:bodyPr wrap="square">
            <a:spAutoFit/>
          </a:bodyPr>
          <a:lstStyle/>
          <a:p>
            <a:r>
              <a:rPr lang="en-GB" b="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biosynthetic (rule-based-clusters) betalactone: AMP-binding</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2" name="Oval 131">
            <a:extLst>
              <a:ext uri="{FF2B5EF4-FFF2-40B4-BE49-F238E27FC236}">
                <a16:creationId xmlns:a16="http://schemas.microsoft.com/office/drawing/2014/main" id="{95BCCFA3-EE86-AFEB-23DE-940A8007F5C4}"/>
              </a:ext>
            </a:extLst>
          </p:cNvPr>
          <p:cNvSpPr/>
          <p:nvPr/>
        </p:nvSpPr>
        <p:spPr>
          <a:xfrm>
            <a:off x="8062569" y="18945414"/>
            <a:ext cx="270000" cy="270000"/>
          </a:xfrm>
          <a:prstGeom prst="ellips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133" name="TextBox 132">
            <a:extLst>
              <a:ext uri="{FF2B5EF4-FFF2-40B4-BE49-F238E27FC236}">
                <a16:creationId xmlns:a16="http://schemas.microsoft.com/office/drawing/2014/main" id="{A93F93BF-4869-1499-AB06-B08D42C898F5}"/>
              </a:ext>
            </a:extLst>
          </p:cNvPr>
          <p:cNvSpPr txBox="1"/>
          <p:nvPr/>
        </p:nvSpPr>
        <p:spPr>
          <a:xfrm>
            <a:off x="8283742" y="18891787"/>
            <a:ext cx="10727292" cy="369332"/>
          </a:xfrm>
          <a:prstGeom prst="rect">
            <a:avLst/>
          </a:prstGeom>
          <a:noFill/>
        </p:spPr>
        <p:txBody>
          <a:bodyPr wrap="square">
            <a:spAutoFit/>
          </a:bodyPr>
          <a:lstStyle/>
          <a:p>
            <a:r>
              <a:rPr lang="en-GB" b="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biosynthetic (rule-based-clusters) betalactone: HMGL-like</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4" name="Rectangle 133">
            <a:extLst>
              <a:ext uri="{FF2B5EF4-FFF2-40B4-BE49-F238E27FC236}">
                <a16:creationId xmlns:a16="http://schemas.microsoft.com/office/drawing/2014/main" id="{556B62F2-FC8B-0FAB-0A6B-624456A3A7EB}"/>
              </a:ext>
            </a:extLst>
          </p:cNvPr>
          <p:cNvSpPr/>
          <p:nvPr/>
        </p:nvSpPr>
        <p:spPr>
          <a:xfrm>
            <a:off x="718473" y="21426717"/>
            <a:ext cx="410296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Query sequence</a:t>
            </a:r>
          </a:p>
        </p:txBody>
      </p:sp>
      <p:sp>
        <p:nvSpPr>
          <p:cNvPr id="135" name="Rectangle 134">
            <a:extLst>
              <a:ext uri="{FF2B5EF4-FFF2-40B4-BE49-F238E27FC236}">
                <a16:creationId xmlns:a16="http://schemas.microsoft.com/office/drawing/2014/main" id="{10A5AC52-2B35-4857-7353-A4394EA828F1}"/>
              </a:ext>
            </a:extLst>
          </p:cNvPr>
          <p:cNvSpPr/>
          <p:nvPr/>
        </p:nvSpPr>
        <p:spPr>
          <a:xfrm>
            <a:off x="608841" y="22570575"/>
            <a:ext cx="20785987"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BGC0001666: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microansamycin (7% of genes show similarity), Polyketide</a:t>
            </a:r>
          </a:p>
        </p:txBody>
      </p:sp>
      <p:sp>
        <p:nvSpPr>
          <p:cNvPr id="136" name="Rectangle 135">
            <a:extLst>
              <a:ext uri="{FF2B5EF4-FFF2-40B4-BE49-F238E27FC236}">
                <a16:creationId xmlns:a16="http://schemas.microsoft.com/office/drawing/2014/main" id="{A5290799-7220-51E4-F481-62AAF86D4787}"/>
              </a:ext>
            </a:extLst>
          </p:cNvPr>
          <p:cNvSpPr/>
          <p:nvPr/>
        </p:nvSpPr>
        <p:spPr>
          <a:xfrm>
            <a:off x="1760075" y="20397875"/>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2,762,000</a:t>
            </a:r>
          </a:p>
        </p:txBody>
      </p:sp>
      <p:sp>
        <p:nvSpPr>
          <p:cNvPr id="138" name="TextBox 137">
            <a:extLst>
              <a:ext uri="{FF2B5EF4-FFF2-40B4-BE49-F238E27FC236}">
                <a16:creationId xmlns:a16="http://schemas.microsoft.com/office/drawing/2014/main" id="{898493A0-E679-0933-A7AF-C36E5C36ABAA}"/>
              </a:ext>
            </a:extLst>
          </p:cNvPr>
          <p:cNvSpPr txBox="1"/>
          <p:nvPr/>
        </p:nvSpPr>
        <p:spPr>
          <a:xfrm>
            <a:off x="557597" y="24062462"/>
            <a:ext cx="20785987" cy="523220"/>
          </a:xfrm>
          <a:prstGeom prst="rect">
            <a:avLst/>
          </a:prstGeom>
          <a:solidFill>
            <a:schemeClr val="tx2">
              <a:lumMod val="75000"/>
            </a:schemeClr>
          </a:solidFill>
        </p:spPr>
        <p:txBody>
          <a:bodyPr wrap="square">
            <a:spAutoFit/>
          </a:bodyPr>
          <a:lstStyle/>
          <a:p>
            <a:r>
              <a:rPr lang="en-GB" sz="28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SMCOG1024: chalcone and stilbene synthase domain protein </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0" name="TextBox 139">
            <a:extLst>
              <a:ext uri="{FF2B5EF4-FFF2-40B4-BE49-F238E27FC236}">
                <a16:creationId xmlns:a16="http://schemas.microsoft.com/office/drawing/2014/main" id="{0437EF7E-752A-3440-ADF9-DDF293E91530}"/>
              </a:ext>
            </a:extLst>
          </p:cNvPr>
          <p:cNvSpPr txBox="1"/>
          <p:nvPr/>
        </p:nvSpPr>
        <p:spPr>
          <a:xfrm>
            <a:off x="608841" y="27035940"/>
            <a:ext cx="1651414" cy="523220"/>
          </a:xfrm>
          <a:prstGeom prst="rect">
            <a:avLst/>
          </a:prstGeom>
          <a:noFill/>
        </p:spPr>
        <p:txBody>
          <a:bodyPr wrap="none" rtlCol="0">
            <a:spAutoFit/>
          </a:bodyP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Legend</a:t>
            </a:r>
          </a:p>
        </p:txBody>
      </p:sp>
      <p:sp>
        <p:nvSpPr>
          <p:cNvPr id="142" name="Rectangle 141">
            <a:extLst>
              <a:ext uri="{FF2B5EF4-FFF2-40B4-BE49-F238E27FC236}">
                <a16:creationId xmlns:a16="http://schemas.microsoft.com/office/drawing/2014/main" id="{D90A99DA-F756-F964-4359-830FF0DB70F5}"/>
              </a:ext>
            </a:extLst>
          </p:cNvPr>
          <p:cNvSpPr/>
          <p:nvPr/>
        </p:nvSpPr>
        <p:spPr>
          <a:xfrm>
            <a:off x="533372" y="20383760"/>
            <a:ext cx="653529"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0,000</a:t>
            </a:r>
          </a:p>
        </p:txBody>
      </p:sp>
      <p:sp>
        <p:nvSpPr>
          <p:cNvPr id="143" name="Rectangle 142">
            <a:extLst>
              <a:ext uri="{FF2B5EF4-FFF2-40B4-BE49-F238E27FC236}">
                <a16:creationId xmlns:a16="http://schemas.microsoft.com/office/drawing/2014/main" id="{99FF381D-5D28-B449-3533-F99D7C8957B9}"/>
              </a:ext>
            </a:extLst>
          </p:cNvPr>
          <p:cNvSpPr/>
          <p:nvPr/>
        </p:nvSpPr>
        <p:spPr>
          <a:xfrm>
            <a:off x="3371513" y="2038770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2,764,000</a:t>
            </a:r>
          </a:p>
        </p:txBody>
      </p:sp>
      <p:sp>
        <p:nvSpPr>
          <p:cNvPr id="144" name="Rectangle 143">
            <a:extLst>
              <a:ext uri="{FF2B5EF4-FFF2-40B4-BE49-F238E27FC236}">
                <a16:creationId xmlns:a16="http://schemas.microsoft.com/office/drawing/2014/main" id="{2AFEB717-5970-105C-E4F0-C8FA8482E81C}"/>
              </a:ext>
            </a:extLst>
          </p:cNvPr>
          <p:cNvSpPr/>
          <p:nvPr/>
        </p:nvSpPr>
        <p:spPr>
          <a:xfrm>
            <a:off x="5092321" y="2039206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2,766,000</a:t>
            </a:r>
          </a:p>
        </p:txBody>
      </p:sp>
      <p:sp>
        <p:nvSpPr>
          <p:cNvPr id="145" name="Rectangle 144">
            <a:extLst>
              <a:ext uri="{FF2B5EF4-FFF2-40B4-BE49-F238E27FC236}">
                <a16:creationId xmlns:a16="http://schemas.microsoft.com/office/drawing/2014/main" id="{80D2D8C2-1562-11F5-B6D6-675DC46982B3}"/>
              </a:ext>
            </a:extLst>
          </p:cNvPr>
          <p:cNvSpPr/>
          <p:nvPr/>
        </p:nvSpPr>
        <p:spPr>
          <a:xfrm>
            <a:off x="6643287" y="20383812"/>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2,768,000</a:t>
            </a:r>
          </a:p>
        </p:txBody>
      </p:sp>
      <p:sp>
        <p:nvSpPr>
          <p:cNvPr id="146" name="Rectangle 145">
            <a:extLst>
              <a:ext uri="{FF2B5EF4-FFF2-40B4-BE49-F238E27FC236}">
                <a16:creationId xmlns:a16="http://schemas.microsoft.com/office/drawing/2014/main" id="{729E08FC-CF34-D49E-3CC3-CB4CFFED6959}"/>
              </a:ext>
            </a:extLst>
          </p:cNvPr>
          <p:cNvSpPr/>
          <p:nvPr/>
        </p:nvSpPr>
        <p:spPr>
          <a:xfrm>
            <a:off x="8355347" y="2038635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2,770,000</a:t>
            </a:r>
          </a:p>
        </p:txBody>
      </p:sp>
      <p:sp>
        <p:nvSpPr>
          <p:cNvPr id="147" name="Rectangle 146">
            <a:extLst>
              <a:ext uri="{FF2B5EF4-FFF2-40B4-BE49-F238E27FC236}">
                <a16:creationId xmlns:a16="http://schemas.microsoft.com/office/drawing/2014/main" id="{0DB67D0E-DF9F-C996-D464-15231F94A4CD}"/>
              </a:ext>
            </a:extLst>
          </p:cNvPr>
          <p:cNvSpPr/>
          <p:nvPr/>
        </p:nvSpPr>
        <p:spPr>
          <a:xfrm>
            <a:off x="10028234" y="20383759"/>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2,772,000</a:t>
            </a:r>
          </a:p>
        </p:txBody>
      </p:sp>
      <p:sp>
        <p:nvSpPr>
          <p:cNvPr id="148" name="Rectangle 147">
            <a:extLst>
              <a:ext uri="{FF2B5EF4-FFF2-40B4-BE49-F238E27FC236}">
                <a16:creationId xmlns:a16="http://schemas.microsoft.com/office/drawing/2014/main" id="{A9D234FB-7378-FE0C-0FE9-ECFDE6353713}"/>
              </a:ext>
            </a:extLst>
          </p:cNvPr>
          <p:cNvSpPr/>
          <p:nvPr/>
        </p:nvSpPr>
        <p:spPr>
          <a:xfrm>
            <a:off x="11651924" y="20392063"/>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2,774,000</a:t>
            </a:r>
          </a:p>
        </p:txBody>
      </p:sp>
      <p:sp>
        <p:nvSpPr>
          <p:cNvPr id="149" name="Rectangle 148">
            <a:extLst>
              <a:ext uri="{FF2B5EF4-FFF2-40B4-BE49-F238E27FC236}">
                <a16:creationId xmlns:a16="http://schemas.microsoft.com/office/drawing/2014/main" id="{D190B288-65CB-7839-BE61-BBB41BB71A29}"/>
              </a:ext>
            </a:extLst>
          </p:cNvPr>
          <p:cNvSpPr/>
          <p:nvPr/>
        </p:nvSpPr>
        <p:spPr>
          <a:xfrm>
            <a:off x="13275614" y="20392063"/>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2,776,000</a:t>
            </a:r>
          </a:p>
        </p:txBody>
      </p:sp>
      <p:sp>
        <p:nvSpPr>
          <p:cNvPr id="150" name="Rectangle 149">
            <a:extLst>
              <a:ext uri="{FF2B5EF4-FFF2-40B4-BE49-F238E27FC236}">
                <a16:creationId xmlns:a16="http://schemas.microsoft.com/office/drawing/2014/main" id="{B4547AC6-9BF9-3EB9-4678-87F0629F7069}"/>
              </a:ext>
            </a:extLst>
          </p:cNvPr>
          <p:cNvSpPr/>
          <p:nvPr/>
        </p:nvSpPr>
        <p:spPr>
          <a:xfrm>
            <a:off x="14899304" y="2039009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2,778,000</a:t>
            </a:r>
          </a:p>
        </p:txBody>
      </p:sp>
      <p:sp>
        <p:nvSpPr>
          <p:cNvPr id="151" name="Rectangle 150">
            <a:extLst>
              <a:ext uri="{FF2B5EF4-FFF2-40B4-BE49-F238E27FC236}">
                <a16:creationId xmlns:a16="http://schemas.microsoft.com/office/drawing/2014/main" id="{8B6907EB-BB28-2C27-6477-372ECF01E561}"/>
              </a:ext>
            </a:extLst>
          </p:cNvPr>
          <p:cNvSpPr/>
          <p:nvPr/>
        </p:nvSpPr>
        <p:spPr>
          <a:xfrm>
            <a:off x="16627400" y="2037803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2,780,000</a:t>
            </a:r>
          </a:p>
        </p:txBody>
      </p:sp>
      <p:sp>
        <p:nvSpPr>
          <p:cNvPr id="152" name="Rectangle 151">
            <a:extLst>
              <a:ext uri="{FF2B5EF4-FFF2-40B4-BE49-F238E27FC236}">
                <a16:creationId xmlns:a16="http://schemas.microsoft.com/office/drawing/2014/main" id="{E7707763-CB50-96E0-D69D-574B3B111947}"/>
              </a:ext>
            </a:extLst>
          </p:cNvPr>
          <p:cNvSpPr/>
          <p:nvPr/>
        </p:nvSpPr>
        <p:spPr>
          <a:xfrm>
            <a:off x="18180290" y="2037803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2,782,000</a:t>
            </a:r>
          </a:p>
        </p:txBody>
      </p:sp>
      <p:sp>
        <p:nvSpPr>
          <p:cNvPr id="153" name="Rectangle 152">
            <a:extLst>
              <a:ext uri="{FF2B5EF4-FFF2-40B4-BE49-F238E27FC236}">
                <a16:creationId xmlns:a16="http://schemas.microsoft.com/office/drawing/2014/main" id="{CF752E3F-A70F-3443-E368-1E0E6DD73C04}"/>
              </a:ext>
            </a:extLst>
          </p:cNvPr>
          <p:cNvSpPr/>
          <p:nvPr/>
        </p:nvSpPr>
        <p:spPr>
          <a:xfrm>
            <a:off x="19899174" y="2037635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2,784,000</a:t>
            </a:r>
          </a:p>
        </p:txBody>
      </p:sp>
      <p:sp>
        <p:nvSpPr>
          <p:cNvPr id="2" name="TextBox 1">
            <a:extLst>
              <a:ext uri="{FF2B5EF4-FFF2-40B4-BE49-F238E27FC236}">
                <a16:creationId xmlns:a16="http://schemas.microsoft.com/office/drawing/2014/main" id="{04F25843-B8A0-00FF-B99A-50AB0F0FE694}"/>
              </a:ext>
            </a:extLst>
          </p:cNvPr>
          <p:cNvSpPr txBox="1"/>
          <p:nvPr/>
        </p:nvSpPr>
        <p:spPr>
          <a:xfrm>
            <a:off x="164794" y="74147"/>
            <a:ext cx="2044214" cy="769441"/>
          </a:xfrm>
          <a:prstGeom prst="rect">
            <a:avLst/>
          </a:prstGeom>
          <a:noFill/>
        </p:spPr>
        <p:txBody>
          <a:bodyPr wrap="none" rtlCol="0">
            <a:spAutoFit/>
          </a:bodyPr>
          <a:lstStyle/>
          <a:p>
            <a:r>
              <a:rPr lang="en-US" sz="4400" b="1" dirty="0"/>
              <a:t>Figure 2</a:t>
            </a:r>
          </a:p>
        </p:txBody>
      </p:sp>
    </p:spTree>
    <p:extLst>
      <p:ext uri="{BB962C8B-B14F-4D97-AF65-F5344CB8AC3E}">
        <p14:creationId xmlns:p14="http://schemas.microsoft.com/office/powerpoint/2010/main" val="4125369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096BE6-B585-7203-3A75-AA9142CDFB7B}"/>
              </a:ext>
            </a:extLst>
          </p:cNvPr>
          <p:cNvPicPr>
            <a:picLocks noChangeAspect="1"/>
          </p:cNvPicPr>
          <p:nvPr/>
        </p:nvPicPr>
        <p:blipFill>
          <a:blip r:embed="rId2"/>
          <a:stretch>
            <a:fillRect/>
          </a:stretch>
        </p:blipFill>
        <p:spPr>
          <a:xfrm>
            <a:off x="910285" y="11225955"/>
            <a:ext cx="20070418" cy="1908000"/>
          </a:xfrm>
          <a:prstGeom prst="rect">
            <a:avLst/>
          </a:prstGeom>
        </p:spPr>
      </p:pic>
      <p:pic>
        <p:nvPicPr>
          <p:cNvPr id="7" name="Picture 6">
            <a:extLst>
              <a:ext uri="{FF2B5EF4-FFF2-40B4-BE49-F238E27FC236}">
                <a16:creationId xmlns:a16="http://schemas.microsoft.com/office/drawing/2014/main" id="{A2E2CAF0-B8C1-3625-DB58-21D960122EF4}"/>
              </a:ext>
            </a:extLst>
          </p:cNvPr>
          <p:cNvPicPr>
            <a:picLocks noChangeAspect="1"/>
          </p:cNvPicPr>
          <p:nvPr/>
        </p:nvPicPr>
        <p:blipFill rotWithShape="1">
          <a:blip r:embed="rId3"/>
          <a:srcRect t="5335" r="2025" b="6398"/>
          <a:stretch/>
        </p:blipFill>
        <p:spPr>
          <a:xfrm>
            <a:off x="910218" y="2681860"/>
            <a:ext cx="20070402" cy="7147041"/>
          </a:xfrm>
          <a:prstGeom prst="rect">
            <a:avLst/>
          </a:prstGeom>
        </p:spPr>
      </p:pic>
      <p:pic>
        <p:nvPicPr>
          <p:cNvPr id="9" name="Picture 8">
            <a:extLst>
              <a:ext uri="{FF2B5EF4-FFF2-40B4-BE49-F238E27FC236}">
                <a16:creationId xmlns:a16="http://schemas.microsoft.com/office/drawing/2014/main" id="{E9C01C42-F221-E477-23CB-FCCE4A0BFABD}"/>
              </a:ext>
            </a:extLst>
          </p:cNvPr>
          <p:cNvPicPr>
            <a:picLocks noChangeAspect="1"/>
          </p:cNvPicPr>
          <p:nvPr/>
        </p:nvPicPr>
        <p:blipFill>
          <a:blip r:embed="rId4"/>
          <a:stretch>
            <a:fillRect/>
          </a:stretch>
        </p:blipFill>
        <p:spPr>
          <a:xfrm>
            <a:off x="910201" y="602418"/>
            <a:ext cx="20070402" cy="1898943"/>
          </a:xfrm>
          <a:prstGeom prst="rect">
            <a:avLst/>
          </a:prstGeom>
        </p:spPr>
      </p:pic>
      <p:sp>
        <p:nvSpPr>
          <p:cNvPr id="10" name="TextBox 9">
            <a:extLst>
              <a:ext uri="{FF2B5EF4-FFF2-40B4-BE49-F238E27FC236}">
                <a16:creationId xmlns:a16="http://schemas.microsoft.com/office/drawing/2014/main" id="{95199DFB-D0F7-053E-398F-2691CC241A0E}"/>
              </a:ext>
            </a:extLst>
          </p:cNvPr>
          <p:cNvSpPr txBox="1"/>
          <p:nvPr/>
        </p:nvSpPr>
        <p:spPr>
          <a:xfrm>
            <a:off x="969560" y="71171"/>
            <a:ext cx="20070418" cy="523220"/>
          </a:xfrm>
          <a:prstGeom prst="rect">
            <a:avLst/>
          </a:prstGeom>
          <a:solidFill>
            <a:schemeClr val="tx2">
              <a:lumMod val="50000"/>
            </a:schemeClr>
          </a:solidFill>
        </p:spPr>
        <p:txBody>
          <a:bodyPr wrap="square">
            <a:spAutoFit/>
          </a:bodyPr>
          <a:lstStyle/>
          <a:p>
            <a:r>
              <a:rPr lang="en-GB" sz="2800" dirty="0">
                <a:solidFill>
                  <a:schemeClr val="bg1"/>
                </a:solidFill>
                <a:latin typeface="Verdana" panose="020B0604030504040204" pitchFamily="34" charset="0"/>
                <a:ea typeface="Verdana" panose="020B0604030504040204" pitchFamily="34" charset="0"/>
                <a:cs typeface="Verdana" panose="020B0604030504040204" pitchFamily="34" charset="0"/>
              </a:rPr>
              <a:t>B</a:t>
            </a:r>
            <a:r>
              <a:rPr lang="en-GB" sz="28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iosynthetic-additional (rule-based-clusters) Glycos_transf_2</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8721F3A6-046C-E05C-ECB7-F61A50DBF732}"/>
              </a:ext>
            </a:extLst>
          </p:cNvPr>
          <p:cNvSpPr/>
          <p:nvPr/>
        </p:nvSpPr>
        <p:spPr>
          <a:xfrm rot="16200000">
            <a:off x="-4151116" y="4767601"/>
            <a:ext cx="9757729" cy="364872"/>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Glycos_transf_2</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a:extLst>
              <a:ext uri="{FF2B5EF4-FFF2-40B4-BE49-F238E27FC236}">
                <a16:creationId xmlns:a16="http://schemas.microsoft.com/office/drawing/2014/main" id="{BAC698D3-6E3A-BA23-A080-0E21B2BD4394}"/>
              </a:ext>
            </a:extLst>
          </p:cNvPr>
          <p:cNvSpPr/>
          <p:nvPr/>
        </p:nvSpPr>
        <p:spPr>
          <a:xfrm>
            <a:off x="1030509" y="2249860"/>
            <a:ext cx="410296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Query sequence</a:t>
            </a:r>
          </a:p>
        </p:txBody>
      </p:sp>
      <p:sp>
        <p:nvSpPr>
          <p:cNvPr id="13" name="Rectangle 12">
            <a:extLst>
              <a:ext uri="{FF2B5EF4-FFF2-40B4-BE49-F238E27FC236}">
                <a16:creationId xmlns:a16="http://schemas.microsoft.com/office/drawing/2014/main" id="{FC873325-8F33-C0F2-EEF3-5456C530568C}"/>
              </a:ext>
            </a:extLst>
          </p:cNvPr>
          <p:cNvSpPr/>
          <p:nvPr/>
        </p:nvSpPr>
        <p:spPr>
          <a:xfrm>
            <a:off x="1030509" y="3107728"/>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BGC0000766: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exopolysaccharide (10% of genes show similarity), Saccharide</a:t>
            </a:r>
          </a:p>
        </p:txBody>
      </p:sp>
      <p:sp>
        <p:nvSpPr>
          <p:cNvPr id="14" name="Rectangle 13">
            <a:extLst>
              <a:ext uri="{FF2B5EF4-FFF2-40B4-BE49-F238E27FC236}">
                <a16:creationId xmlns:a16="http://schemas.microsoft.com/office/drawing/2014/main" id="{3EE73B77-ECEA-81C5-8C0B-A67CD5A6D776}"/>
              </a:ext>
            </a:extLst>
          </p:cNvPr>
          <p:cNvSpPr/>
          <p:nvPr/>
        </p:nvSpPr>
        <p:spPr>
          <a:xfrm>
            <a:off x="1030509" y="4109186"/>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BGC0000794: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S-layer glycan (20% of genes show similarity), Saccharide</a:t>
            </a:r>
          </a:p>
        </p:txBody>
      </p:sp>
      <p:sp>
        <p:nvSpPr>
          <p:cNvPr id="15" name="Rectangle 14">
            <a:extLst>
              <a:ext uri="{FF2B5EF4-FFF2-40B4-BE49-F238E27FC236}">
                <a16:creationId xmlns:a16="http://schemas.microsoft.com/office/drawing/2014/main" id="{5BD75D91-22BC-E2DB-DFD8-F75D3B970CFD}"/>
              </a:ext>
            </a:extLst>
          </p:cNvPr>
          <p:cNvSpPr/>
          <p:nvPr/>
        </p:nvSpPr>
        <p:spPr>
          <a:xfrm>
            <a:off x="1030509" y="5090445"/>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BGC0000775: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lipopolysaccharide (10% of genes show similarity), Saccharide</a:t>
            </a:r>
          </a:p>
        </p:txBody>
      </p:sp>
      <p:sp>
        <p:nvSpPr>
          <p:cNvPr id="16" name="Rectangle 15">
            <a:extLst>
              <a:ext uri="{FF2B5EF4-FFF2-40B4-BE49-F238E27FC236}">
                <a16:creationId xmlns:a16="http://schemas.microsoft.com/office/drawing/2014/main" id="{0251FB3F-4976-A746-9BBC-99BA19B01159}"/>
              </a:ext>
            </a:extLst>
          </p:cNvPr>
          <p:cNvSpPr/>
          <p:nvPr/>
        </p:nvSpPr>
        <p:spPr>
          <a:xfrm>
            <a:off x="1030509" y="6020087"/>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BGC0001073: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kosinostatin (3% of genes show similarity), </a:t>
            </a:r>
            <a:r>
              <a:rPr lang="en-US" sz="2800" dirty="0" err="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NRP+Polyketide</a:t>
            </a:r>
            <a:endPar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D46ABD47-0834-94A2-05EA-841127265DD1}"/>
              </a:ext>
            </a:extLst>
          </p:cNvPr>
          <p:cNvSpPr/>
          <p:nvPr/>
        </p:nvSpPr>
        <p:spPr>
          <a:xfrm>
            <a:off x="1030509" y="7057326"/>
            <a:ext cx="19950094"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BGC0002097: </a:t>
            </a:r>
            <a:r>
              <a:rPr lang="en-US" sz="24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kosinostatin (4% of genes show similarity), NRP+Polyketide:Type II polyketide+Saccharide: Hybrid/tailoring</a:t>
            </a:r>
          </a:p>
        </p:txBody>
      </p:sp>
      <p:sp>
        <p:nvSpPr>
          <p:cNvPr id="18" name="Rectangle 17">
            <a:extLst>
              <a:ext uri="{FF2B5EF4-FFF2-40B4-BE49-F238E27FC236}">
                <a16:creationId xmlns:a16="http://schemas.microsoft.com/office/drawing/2014/main" id="{8A7D6CDE-A75D-A42F-7E72-A551B8CA05DB}"/>
              </a:ext>
            </a:extLst>
          </p:cNvPr>
          <p:cNvSpPr/>
          <p:nvPr/>
        </p:nvSpPr>
        <p:spPr>
          <a:xfrm>
            <a:off x="1030509" y="7992510"/>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BGC0002021: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fogacin/fogacin B/fogacin C (5% of genes show similarity), Polyketide</a:t>
            </a:r>
          </a:p>
        </p:txBody>
      </p:sp>
      <p:sp>
        <p:nvSpPr>
          <p:cNvPr id="19" name="Rectangle 18">
            <a:extLst>
              <a:ext uri="{FF2B5EF4-FFF2-40B4-BE49-F238E27FC236}">
                <a16:creationId xmlns:a16="http://schemas.microsoft.com/office/drawing/2014/main" id="{410B3F6F-777B-8A45-7F79-4C234E7864B9}"/>
              </a:ext>
            </a:extLst>
          </p:cNvPr>
          <p:cNvSpPr/>
          <p:nvPr/>
        </p:nvSpPr>
        <p:spPr>
          <a:xfrm>
            <a:off x="1066679" y="8958150"/>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BGC0001288: </a:t>
            </a:r>
            <a:r>
              <a:rPr lang="en-US" sz="2800" dirty="0" err="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maklamicin</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(4% of genes show similarity), Polyketide</a:t>
            </a:r>
          </a:p>
        </p:txBody>
      </p:sp>
      <p:sp>
        <p:nvSpPr>
          <p:cNvPr id="20" name="TextBox 19">
            <a:extLst>
              <a:ext uri="{FF2B5EF4-FFF2-40B4-BE49-F238E27FC236}">
                <a16:creationId xmlns:a16="http://schemas.microsoft.com/office/drawing/2014/main" id="{57E9C9FF-96D6-0744-EE1C-2A4AA8DE17DD}"/>
              </a:ext>
            </a:extLst>
          </p:cNvPr>
          <p:cNvSpPr txBox="1"/>
          <p:nvPr/>
        </p:nvSpPr>
        <p:spPr>
          <a:xfrm>
            <a:off x="969560" y="10260962"/>
            <a:ext cx="20011043" cy="954107"/>
          </a:xfrm>
          <a:prstGeom prst="rect">
            <a:avLst/>
          </a:prstGeom>
          <a:solidFill>
            <a:schemeClr val="tx2">
              <a:lumMod val="60000"/>
              <a:lumOff val="40000"/>
            </a:schemeClr>
          </a:solidFill>
          <a:ln>
            <a:noFill/>
          </a:ln>
        </p:spPr>
        <p:txBody>
          <a:bodyPr wrap="square">
            <a:spAutoFit/>
          </a:bodyPr>
          <a:lstStyle/>
          <a:p>
            <a:r>
              <a:rPr lang="en-GB" sz="2800" i="0" dirty="0">
                <a:solidFill>
                  <a:schemeClr val="bg2"/>
                </a:solidFill>
                <a:effectLst/>
                <a:latin typeface="Verdana" panose="020B0604030504040204" pitchFamily="34" charset="0"/>
                <a:ea typeface="Verdana" panose="020B0604030504040204" pitchFamily="34" charset="0"/>
                <a:cs typeface="Verdana" panose="020B0604030504040204" pitchFamily="34" charset="0"/>
              </a:rPr>
              <a:t>biosynthetic-additional (rule-based-clusters) Alpha-amylase; biosynthetic-additional (rule-based-clusters) Alpha-amylase C; biosynthetic-additional (smcogs) SMCOG1257:Alpha-glucosidase (Score:</a:t>
            </a:r>
            <a:endParaRPr lang="en-US" sz="2800" dirty="0">
              <a:solidFill>
                <a:schemeClr val="bg2"/>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2E5967A5-F4D7-EC92-34EB-038EA65AC4E8}"/>
              </a:ext>
            </a:extLst>
          </p:cNvPr>
          <p:cNvSpPr/>
          <p:nvPr/>
        </p:nvSpPr>
        <p:spPr>
          <a:xfrm rot="16200000">
            <a:off x="-3685153" y="14491428"/>
            <a:ext cx="8825805" cy="36487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latin typeface="Verdana" panose="020B0604030504040204" pitchFamily="34" charset="0"/>
                <a:ea typeface="Verdana" panose="020B0604030504040204" pitchFamily="34" charset="0"/>
                <a:cs typeface="Verdana" panose="020B0604030504040204" pitchFamily="34" charset="0"/>
              </a:rPr>
              <a:t>B</a:t>
            </a:r>
            <a:r>
              <a:rPr lang="en-GB" sz="2400" i="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iosynthetic-additional</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2" name="Picture 21">
            <a:extLst>
              <a:ext uri="{FF2B5EF4-FFF2-40B4-BE49-F238E27FC236}">
                <a16:creationId xmlns:a16="http://schemas.microsoft.com/office/drawing/2014/main" id="{97534CD1-9CA6-4142-C060-55C78028C8B7}"/>
              </a:ext>
            </a:extLst>
          </p:cNvPr>
          <p:cNvPicPr>
            <a:picLocks noChangeAspect="1"/>
          </p:cNvPicPr>
          <p:nvPr/>
        </p:nvPicPr>
        <p:blipFill rotWithShape="1">
          <a:blip r:embed="rId5"/>
          <a:srcRect r="6293" b="4589"/>
          <a:stretch/>
        </p:blipFill>
        <p:spPr>
          <a:xfrm>
            <a:off x="969560" y="13089004"/>
            <a:ext cx="19913925" cy="5997761"/>
          </a:xfrm>
          <a:prstGeom prst="rect">
            <a:avLst/>
          </a:prstGeom>
        </p:spPr>
      </p:pic>
      <p:sp>
        <p:nvSpPr>
          <p:cNvPr id="23" name="Rectangle 22">
            <a:extLst>
              <a:ext uri="{FF2B5EF4-FFF2-40B4-BE49-F238E27FC236}">
                <a16:creationId xmlns:a16="http://schemas.microsoft.com/office/drawing/2014/main" id="{CF0EABA8-8A3C-2857-FB83-13038EC748F9}"/>
              </a:ext>
            </a:extLst>
          </p:cNvPr>
          <p:cNvSpPr/>
          <p:nvPr/>
        </p:nvSpPr>
        <p:spPr>
          <a:xfrm>
            <a:off x="1066679" y="13113398"/>
            <a:ext cx="410296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Query sequence</a:t>
            </a:r>
          </a:p>
        </p:txBody>
      </p:sp>
      <p:sp>
        <p:nvSpPr>
          <p:cNvPr id="24" name="Rectangle 23">
            <a:extLst>
              <a:ext uri="{FF2B5EF4-FFF2-40B4-BE49-F238E27FC236}">
                <a16:creationId xmlns:a16="http://schemas.microsoft.com/office/drawing/2014/main" id="{5A896423-BC7E-E579-7C17-196192D8FE83}"/>
              </a:ext>
            </a:extLst>
          </p:cNvPr>
          <p:cNvSpPr/>
          <p:nvPr/>
        </p:nvSpPr>
        <p:spPr>
          <a:xfrm>
            <a:off x="1030509" y="18189409"/>
            <a:ext cx="19852976"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BGC0000804: </a:t>
            </a:r>
            <a:r>
              <a:rPr lang="en-US" sz="2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acarviostatin 103/acarviostatin II03/ acarviostatin III03/ acarviostatin IV03/ (11% of genes show similarity), Saccharide</a:t>
            </a:r>
          </a:p>
        </p:txBody>
      </p:sp>
      <p:sp>
        <p:nvSpPr>
          <p:cNvPr id="25" name="Rectangle 24">
            <a:extLst>
              <a:ext uri="{FF2B5EF4-FFF2-40B4-BE49-F238E27FC236}">
                <a16:creationId xmlns:a16="http://schemas.microsoft.com/office/drawing/2014/main" id="{7B1339F6-C70F-941D-8E8B-D2FD7B429B94}"/>
              </a:ext>
            </a:extLst>
          </p:cNvPr>
          <p:cNvSpPr/>
          <p:nvPr/>
        </p:nvSpPr>
        <p:spPr>
          <a:xfrm>
            <a:off x="969461" y="14382679"/>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BGC0000268: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Sch-47554/ Sch-47555 (7% of genes show similarity), Polyketide</a:t>
            </a:r>
          </a:p>
        </p:txBody>
      </p:sp>
      <p:sp>
        <p:nvSpPr>
          <p:cNvPr id="26" name="Rectangle 25">
            <a:extLst>
              <a:ext uri="{FF2B5EF4-FFF2-40B4-BE49-F238E27FC236}">
                <a16:creationId xmlns:a16="http://schemas.microsoft.com/office/drawing/2014/main" id="{A4BD0AA5-8B56-9206-C0A4-00671001531B}"/>
              </a:ext>
            </a:extLst>
          </p:cNvPr>
          <p:cNvSpPr/>
          <p:nvPr/>
        </p:nvSpPr>
        <p:spPr>
          <a:xfrm>
            <a:off x="1030508" y="15665076"/>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BGC0000268: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Paulomycin</a:t>
            </a:r>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(3% of genes show similarity), Other</a:t>
            </a:r>
          </a:p>
        </p:txBody>
      </p:sp>
      <p:sp>
        <p:nvSpPr>
          <p:cNvPr id="27" name="Rectangle 26">
            <a:extLst>
              <a:ext uri="{FF2B5EF4-FFF2-40B4-BE49-F238E27FC236}">
                <a16:creationId xmlns:a16="http://schemas.microsoft.com/office/drawing/2014/main" id="{638066DB-97DE-3392-DDAE-B3E42EA3F88E}"/>
              </a:ext>
            </a:extLst>
          </p:cNvPr>
          <p:cNvSpPr/>
          <p:nvPr/>
        </p:nvSpPr>
        <p:spPr>
          <a:xfrm>
            <a:off x="1030508" y="16901109"/>
            <a:ext cx="1975743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BGC0001732: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Paulomycin</a:t>
            </a:r>
            <a:r>
              <a:rPr lang="en-US" sz="28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(3% of genes show similarity), Other</a:t>
            </a:r>
          </a:p>
        </p:txBody>
      </p:sp>
      <p:sp>
        <p:nvSpPr>
          <p:cNvPr id="28" name="Rectangle 27">
            <a:extLst>
              <a:ext uri="{FF2B5EF4-FFF2-40B4-BE49-F238E27FC236}">
                <a16:creationId xmlns:a16="http://schemas.microsoft.com/office/drawing/2014/main" id="{B5F91C12-6799-FE6D-050F-A35FC314A491}"/>
              </a:ext>
            </a:extLst>
          </p:cNvPr>
          <p:cNvSpPr/>
          <p:nvPr/>
        </p:nvSpPr>
        <p:spPr>
          <a:xfrm>
            <a:off x="1699862" y="1229549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4,030,000</a:t>
            </a:r>
          </a:p>
        </p:txBody>
      </p:sp>
      <p:sp>
        <p:nvSpPr>
          <p:cNvPr id="29" name="Rectangle 28">
            <a:extLst>
              <a:ext uri="{FF2B5EF4-FFF2-40B4-BE49-F238E27FC236}">
                <a16:creationId xmlns:a16="http://schemas.microsoft.com/office/drawing/2014/main" id="{82EF84CE-DDD3-27D1-87C7-29D95CC7A567}"/>
              </a:ext>
            </a:extLst>
          </p:cNvPr>
          <p:cNvSpPr/>
          <p:nvPr/>
        </p:nvSpPr>
        <p:spPr>
          <a:xfrm>
            <a:off x="4297919" y="1228254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4,040,000</a:t>
            </a:r>
          </a:p>
        </p:txBody>
      </p:sp>
      <p:sp>
        <p:nvSpPr>
          <p:cNvPr id="30" name="Rectangle 29">
            <a:extLst>
              <a:ext uri="{FF2B5EF4-FFF2-40B4-BE49-F238E27FC236}">
                <a16:creationId xmlns:a16="http://schemas.microsoft.com/office/drawing/2014/main" id="{210E6CDA-EFB3-AEF4-8279-DDB9F9A84B14}"/>
              </a:ext>
            </a:extLst>
          </p:cNvPr>
          <p:cNvSpPr/>
          <p:nvPr/>
        </p:nvSpPr>
        <p:spPr>
          <a:xfrm>
            <a:off x="6895976" y="1227793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4,050,000</a:t>
            </a:r>
          </a:p>
        </p:txBody>
      </p:sp>
      <p:sp>
        <p:nvSpPr>
          <p:cNvPr id="31" name="Rectangle 30">
            <a:extLst>
              <a:ext uri="{FF2B5EF4-FFF2-40B4-BE49-F238E27FC236}">
                <a16:creationId xmlns:a16="http://schemas.microsoft.com/office/drawing/2014/main" id="{6D361C98-8602-95E4-82DB-44FFA632C596}"/>
              </a:ext>
            </a:extLst>
          </p:cNvPr>
          <p:cNvSpPr/>
          <p:nvPr/>
        </p:nvSpPr>
        <p:spPr>
          <a:xfrm>
            <a:off x="9494033" y="12270959"/>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4,060,000</a:t>
            </a:r>
          </a:p>
        </p:txBody>
      </p:sp>
      <p:sp>
        <p:nvSpPr>
          <p:cNvPr id="32" name="Rectangle 31">
            <a:extLst>
              <a:ext uri="{FF2B5EF4-FFF2-40B4-BE49-F238E27FC236}">
                <a16:creationId xmlns:a16="http://schemas.microsoft.com/office/drawing/2014/main" id="{E693F034-2140-2CC3-80DF-9AC8AF1A8D2B}"/>
              </a:ext>
            </a:extLst>
          </p:cNvPr>
          <p:cNvSpPr/>
          <p:nvPr/>
        </p:nvSpPr>
        <p:spPr>
          <a:xfrm>
            <a:off x="12092090" y="12270959"/>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4,070,000</a:t>
            </a:r>
          </a:p>
        </p:txBody>
      </p:sp>
      <p:sp>
        <p:nvSpPr>
          <p:cNvPr id="33" name="Rectangle 32">
            <a:extLst>
              <a:ext uri="{FF2B5EF4-FFF2-40B4-BE49-F238E27FC236}">
                <a16:creationId xmlns:a16="http://schemas.microsoft.com/office/drawing/2014/main" id="{A65A2F27-505A-992C-C85F-65383F619D20}"/>
              </a:ext>
            </a:extLst>
          </p:cNvPr>
          <p:cNvSpPr/>
          <p:nvPr/>
        </p:nvSpPr>
        <p:spPr>
          <a:xfrm>
            <a:off x="14690147" y="12270959"/>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4,080,000</a:t>
            </a:r>
          </a:p>
        </p:txBody>
      </p:sp>
      <p:sp>
        <p:nvSpPr>
          <p:cNvPr id="34" name="Rectangle 33">
            <a:extLst>
              <a:ext uri="{FF2B5EF4-FFF2-40B4-BE49-F238E27FC236}">
                <a16:creationId xmlns:a16="http://schemas.microsoft.com/office/drawing/2014/main" id="{25620018-9792-F2F3-71B7-86CA750BAC0F}"/>
              </a:ext>
            </a:extLst>
          </p:cNvPr>
          <p:cNvSpPr/>
          <p:nvPr/>
        </p:nvSpPr>
        <p:spPr>
          <a:xfrm>
            <a:off x="17288204" y="12285940"/>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4,090,000</a:t>
            </a:r>
          </a:p>
        </p:txBody>
      </p:sp>
      <p:sp>
        <p:nvSpPr>
          <p:cNvPr id="35" name="Rectangle 34">
            <a:extLst>
              <a:ext uri="{FF2B5EF4-FFF2-40B4-BE49-F238E27FC236}">
                <a16:creationId xmlns:a16="http://schemas.microsoft.com/office/drawing/2014/main" id="{8C586E5A-1E32-AA8E-30F5-A49BC100AFFC}"/>
              </a:ext>
            </a:extLst>
          </p:cNvPr>
          <p:cNvSpPr/>
          <p:nvPr/>
        </p:nvSpPr>
        <p:spPr>
          <a:xfrm>
            <a:off x="19873607" y="12264162"/>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4,100,000</a:t>
            </a:r>
          </a:p>
        </p:txBody>
      </p:sp>
      <p:sp>
        <p:nvSpPr>
          <p:cNvPr id="36" name="Rectangle 35">
            <a:extLst>
              <a:ext uri="{FF2B5EF4-FFF2-40B4-BE49-F238E27FC236}">
                <a16:creationId xmlns:a16="http://schemas.microsoft.com/office/drawing/2014/main" id="{3EF7C75A-F497-52DE-D692-723AAF449DB8}"/>
              </a:ext>
            </a:extLst>
          </p:cNvPr>
          <p:cNvSpPr/>
          <p:nvPr/>
        </p:nvSpPr>
        <p:spPr>
          <a:xfrm>
            <a:off x="910185" y="165642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1,544,000</a:t>
            </a:r>
          </a:p>
        </p:txBody>
      </p:sp>
      <p:sp>
        <p:nvSpPr>
          <p:cNvPr id="37" name="Rectangle 36">
            <a:extLst>
              <a:ext uri="{FF2B5EF4-FFF2-40B4-BE49-F238E27FC236}">
                <a16:creationId xmlns:a16="http://schemas.microsoft.com/office/drawing/2014/main" id="{2F45B315-A912-E1F8-4B6B-A9B4CCB9E159}"/>
              </a:ext>
            </a:extLst>
          </p:cNvPr>
          <p:cNvSpPr/>
          <p:nvPr/>
        </p:nvSpPr>
        <p:spPr>
          <a:xfrm>
            <a:off x="1868127" y="1641633"/>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1,546,000</a:t>
            </a:r>
          </a:p>
        </p:txBody>
      </p:sp>
      <p:sp>
        <p:nvSpPr>
          <p:cNvPr id="38" name="Rectangle 37">
            <a:extLst>
              <a:ext uri="{FF2B5EF4-FFF2-40B4-BE49-F238E27FC236}">
                <a16:creationId xmlns:a16="http://schemas.microsoft.com/office/drawing/2014/main" id="{9B08DBF1-7B91-9F43-5FD9-E29B1B35CE4C}"/>
              </a:ext>
            </a:extLst>
          </p:cNvPr>
          <p:cNvSpPr/>
          <p:nvPr/>
        </p:nvSpPr>
        <p:spPr>
          <a:xfrm>
            <a:off x="3330992" y="1648658"/>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1,548,000</a:t>
            </a:r>
          </a:p>
        </p:txBody>
      </p:sp>
      <p:sp>
        <p:nvSpPr>
          <p:cNvPr id="39" name="Rectangle 38">
            <a:extLst>
              <a:ext uri="{FF2B5EF4-FFF2-40B4-BE49-F238E27FC236}">
                <a16:creationId xmlns:a16="http://schemas.microsoft.com/office/drawing/2014/main" id="{C1090773-D056-B769-FB91-86EEA28A7597}"/>
              </a:ext>
            </a:extLst>
          </p:cNvPr>
          <p:cNvSpPr/>
          <p:nvPr/>
        </p:nvSpPr>
        <p:spPr>
          <a:xfrm>
            <a:off x="4741921" y="1626519"/>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1,550,000</a:t>
            </a:r>
          </a:p>
        </p:txBody>
      </p:sp>
      <p:sp>
        <p:nvSpPr>
          <p:cNvPr id="40" name="Rectangle 39">
            <a:extLst>
              <a:ext uri="{FF2B5EF4-FFF2-40B4-BE49-F238E27FC236}">
                <a16:creationId xmlns:a16="http://schemas.microsoft.com/office/drawing/2014/main" id="{4D307DD6-127C-90A7-468A-E2C11A51EBC4}"/>
              </a:ext>
            </a:extLst>
          </p:cNvPr>
          <p:cNvSpPr/>
          <p:nvPr/>
        </p:nvSpPr>
        <p:spPr>
          <a:xfrm>
            <a:off x="6099006" y="1633695"/>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1,552,000</a:t>
            </a:r>
          </a:p>
        </p:txBody>
      </p:sp>
      <p:sp>
        <p:nvSpPr>
          <p:cNvPr id="41" name="Rectangle 40">
            <a:extLst>
              <a:ext uri="{FF2B5EF4-FFF2-40B4-BE49-F238E27FC236}">
                <a16:creationId xmlns:a16="http://schemas.microsoft.com/office/drawing/2014/main" id="{2D19A3E1-E26E-7B9E-D7FA-D024F08FB1C8}"/>
              </a:ext>
            </a:extLst>
          </p:cNvPr>
          <p:cNvSpPr/>
          <p:nvPr/>
        </p:nvSpPr>
        <p:spPr>
          <a:xfrm>
            <a:off x="7456091" y="1634437"/>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1,554,000</a:t>
            </a:r>
          </a:p>
        </p:txBody>
      </p:sp>
      <p:sp>
        <p:nvSpPr>
          <p:cNvPr id="42" name="Rectangle 41">
            <a:extLst>
              <a:ext uri="{FF2B5EF4-FFF2-40B4-BE49-F238E27FC236}">
                <a16:creationId xmlns:a16="http://schemas.microsoft.com/office/drawing/2014/main" id="{BF66B711-1B66-B0FE-E036-DE0E5C1097DA}"/>
              </a:ext>
            </a:extLst>
          </p:cNvPr>
          <p:cNvSpPr/>
          <p:nvPr/>
        </p:nvSpPr>
        <p:spPr>
          <a:xfrm>
            <a:off x="8867020" y="1641882"/>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1,556,000</a:t>
            </a:r>
          </a:p>
        </p:txBody>
      </p:sp>
      <p:sp>
        <p:nvSpPr>
          <p:cNvPr id="43" name="Rectangle 42">
            <a:extLst>
              <a:ext uri="{FF2B5EF4-FFF2-40B4-BE49-F238E27FC236}">
                <a16:creationId xmlns:a16="http://schemas.microsoft.com/office/drawing/2014/main" id="{9069DD16-D16C-0197-F30A-54BB89AE81BE}"/>
              </a:ext>
            </a:extLst>
          </p:cNvPr>
          <p:cNvSpPr/>
          <p:nvPr/>
        </p:nvSpPr>
        <p:spPr>
          <a:xfrm>
            <a:off x="10266851" y="1649695"/>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1,558,000</a:t>
            </a:r>
          </a:p>
        </p:txBody>
      </p:sp>
      <p:sp>
        <p:nvSpPr>
          <p:cNvPr id="44" name="Rectangle 43">
            <a:extLst>
              <a:ext uri="{FF2B5EF4-FFF2-40B4-BE49-F238E27FC236}">
                <a16:creationId xmlns:a16="http://schemas.microsoft.com/office/drawing/2014/main" id="{269A492E-23B3-500D-F341-8D4184A26D3A}"/>
              </a:ext>
            </a:extLst>
          </p:cNvPr>
          <p:cNvSpPr/>
          <p:nvPr/>
        </p:nvSpPr>
        <p:spPr>
          <a:xfrm>
            <a:off x="11775198" y="163369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1,560,000</a:t>
            </a:r>
          </a:p>
        </p:txBody>
      </p:sp>
      <p:sp>
        <p:nvSpPr>
          <p:cNvPr id="45" name="Rectangle 44">
            <a:extLst>
              <a:ext uri="{FF2B5EF4-FFF2-40B4-BE49-F238E27FC236}">
                <a16:creationId xmlns:a16="http://schemas.microsoft.com/office/drawing/2014/main" id="{BA935B6A-A901-2B99-99C6-E8F6B88E076A}"/>
              </a:ext>
            </a:extLst>
          </p:cNvPr>
          <p:cNvSpPr/>
          <p:nvPr/>
        </p:nvSpPr>
        <p:spPr>
          <a:xfrm>
            <a:off x="12992119" y="1633694"/>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1,562,000</a:t>
            </a:r>
          </a:p>
        </p:txBody>
      </p:sp>
      <p:sp>
        <p:nvSpPr>
          <p:cNvPr id="46" name="Rectangle 45">
            <a:extLst>
              <a:ext uri="{FF2B5EF4-FFF2-40B4-BE49-F238E27FC236}">
                <a16:creationId xmlns:a16="http://schemas.microsoft.com/office/drawing/2014/main" id="{B8B04C6F-D43C-29AC-55F6-C2D6DD40117B}"/>
              </a:ext>
            </a:extLst>
          </p:cNvPr>
          <p:cNvSpPr/>
          <p:nvPr/>
        </p:nvSpPr>
        <p:spPr>
          <a:xfrm>
            <a:off x="14489368" y="1633693"/>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1,564,000</a:t>
            </a:r>
          </a:p>
        </p:txBody>
      </p:sp>
      <p:sp>
        <p:nvSpPr>
          <p:cNvPr id="47" name="Rectangle 46">
            <a:extLst>
              <a:ext uri="{FF2B5EF4-FFF2-40B4-BE49-F238E27FC236}">
                <a16:creationId xmlns:a16="http://schemas.microsoft.com/office/drawing/2014/main" id="{6BC7CC2C-3B5A-A0F8-A041-B1FBDEB906FC}"/>
              </a:ext>
            </a:extLst>
          </p:cNvPr>
          <p:cNvSpPr/>
          <p:nvPr/>
        </p:nvSpPr>
        <p:spPr>
          <a:xfrm>
            <a:off x="15900297" y="1648658"/>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1,566,000</a:t>
            </a:r>
          </a:p>
        </p:txBody>
      </p:sp>
      <p:sp>
        <p:nvSpPr>
          <p:cNvPr id="48" name="Rectangle 47">
            <a:extLst>
              <a:ext uri="{FF2B5EF4-FFF2-40B4-BE49-F238E27FC236}">
                <a16:creationId xmlns:a16="http://schemas.microsoft.com/office/drawing/2014/main" id="{6EFB8DA5-ADBD-1B29-9556-285B043E3F2E}"/>
              </a:ext>
            </a:extLst>
          </p:cNvPr>
          <p:cNvSpPr/>
          <p:nvPr/>
        </p:nvSpPr>
        <p:spPr>
          <a:xfrm>
            <a:off x="17397546" y="1656426"/>
            <a:ext cx="1009878" cy="148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1,568,000</a:t>
            </a:r>
          </a:p>
        </p:txBody>
      </p:sp>
      <p:sp>
        <p:nvSpPr>
          <p:cNvPr id="126" name="TextBox 125">
            <a:extLst>
              <a:ext uri="{FF2B5EF4-FFF2-40B4-BE49-F238E27FC236}">
                <a16:creationId xmlns:a16="http://schemas.microsoft.com/office/drawing/2014/main" id="{6878BC73-2D4B-3A52-BAE8-FD8A3A00BA40}"/>
              </a:ext>
            </a:extLst>
          </p:cNvPr>
          <p:cNvSpPr txBox="1"/>
          <p:nvPr/>
        </p:nvSpPr>
        <p:spPr>
          <a:xfrm>
            <a:off x="28576" y="0"/>
            <a:ext cx="503664" cy="584775"/>
          </a:xfrm>
          <a:prstGeom prst="rect">
            <a:avLst/>
          </a:prstGeom>
          <a:noFill/>
        </p:spPr>
        <p:txBody>
          <a:bodyPr wrap="none" rtlCol="0">
            <a:spAutoFit/>
          </a:bodyPr>
          <a:lstStyle/>
          <a:p>
            <a:r>
              <a:rPr lang="en-US" sz="32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a:t>
            </a:r>
          </a:p>
        </p:txBody>
      </p:sp>
      <p:pic>
        <p:nvPicPr>
          <p:cNvPr id="127" name="Picture 2">
            <a:extLst>
              <a:ext uri="{FF2B5EF4-FFF2-40B4-BE49-F238E27FC236}">
                <a16:creationId xmlns:a16="http://schemas.microsoft.com/office/drawing/2014/main" id="{76087690-E9E3-69FA-865F-F6AC752CF5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63" t="1679" r="2856" b="4756"/>
          <a:stretch/>
        </p:blipFill>
        <p:spPr bwMode="auto">
          <a:xfrm>
            <a:off x="1978612" y="19633572"/>
            <a:ext cx="9510732" cy="9612000"/>
          </a:xfrm>
          <a:prstGeom prst="ellipse">
            <a:avLst/>
          </a:prstGeom>
          <a:noFill/>
          <a:extLst>
            <a:ext uri="{909E8E84-426E-40DD-AFC4-6F175D3DCCD1}">
              <a14:hiddenFill xmlns:a14="http://schemas.microsoft.com/office/drawing/2010/main">
                <a:solidFill>
                  <a:srgbClr val="FFFFFF"/>
                </a:solidFill>
              </a14:hiddenFill>
            </a:ext>
          </a:extLst>
        </p:spPr>
      </p:pic>
      <p:pic>
        <p:nvPicPr>
          <p:cNvPr id="128" name="Picture 127">
            <a:extLst>
              <a:ext uri="{FF2B5EF4-FFF2-40B4-BE49-F238E27FC236}">
                <a16:creationId xmlns:a16="http://schemas.microsoft.com/office/drawing/2014/main" id="{C19762FE-C066-06D7-F597-EACCBD15452E}"/>
              </a:ext>
            </a:extLst>
          </p:cNvPr>
          <p:cNvPicPr>
            <a:picLocks noChangeAspect="1"/>
          </p:cNvPicPr>
          <p:nvPr/>
        </p:nvPicPr>
        <p:blipFill rotWithShape="1">
          <a:blip r:embed="rId7"/>
          <a:srcRect l="60960" t="5493" r="37451" b="523"/>
          <a:stretch/>
        </p:blipFill>
        <p:spPr>
          <a:xfrm>
            <a:off x="11575069" y="19536239"/>
            <a:ext cx="342499" cy="9642764"/>
          </a:xfrm>
          <a:prstGeom prst="rect">
            <a:avLst/>
          </a:prstGeom>
          <a:solidFill>
            <a:schemeClr val="bg1"/>
          </a:solidFill>
        </p:spPr>
      </p:pic>
      <p:pic>
        <p:nvPicPr>
          <p:cNvPr id="129" name="Picture 128">
            <a:extLst>
              <a:ext uri="{FF2B5EF4-FFF2-40B4-BE49-F238E27FC236}">
                <a16:creationId xmlns:a16="http://schemas.microsoft.com/office/drawing/2014/main" id="{20DE3C6B-3D57-EA31-1DC9-690A2269C650}"/>
              </a:ext>
            </a:extLst>
          </p:cNvPr>
          <p:cNvPicPr>
            <a:picLocks noChangeAspect="1"/>
          </p:cNvPicPr>
          <p:nvPr/>
        </p:nvPicPr>
        <p:blipFill rotWithShape="1">
          <a:blip r:embed="rId7"/>
          <a:srcRect l="4503" t="6035" r="91608" b="12539"/>
          <a:stretch/>
        </p:blipFill>
        <p:spPr>
          <a:xfrm>
            <a:off x="567235" y="20019899"/>
            <a:ext cx="925629" cy="9225674"/>
          </a:xfrm>
          <a:prstGeom prst="rect">
            <a:avLst/>
          </a:prstGeom>
          <a:solidFill>
            <a:schemeClr val="tx2"/>
          </a:solidFill>
        </p:spPr>
      </p:pic>
      <p:pic>
        <p:nvPicPr>
          <p:cNvPr id="130" name="Picture 129">
            <a:extLst>
              <a:ext uri="{FF2B5EF4-FFF2-40B4-BE49-F238E27FC236}">
                <a16:creationId xmlns:a16="http://schemas.microsoft.com/office/drawing/2014/main" id="{3ECD49EF-DEA2-F964-870E-8CCB36B2348E}"/>
              </a:ext>
            </a:extLst>
          </p:cNvPr>
          <p:cNvPicPr>
            <a:picLocks noChangeAspect="1"/>
          </p:cNvPicPr>
          <p:nvPr/>
        </p:nvPicPr>
        <p:blipFill>
          <a:blip r:embed="rId8"/>
          <a:stretch>
            <a:fillRect/>
          </a:stretch>
        </p:blipFill>
        <p:spPr>
          <a:xfrm>
            <a:off x="677653" y="25686580"/>
            <a:ext cx="796309" cy="817265"/>
          </a:xfrm>
          <a:prstGeom prst="rect">
            <a:avLst/>
          </a:prstGeom>
          <a:solidFill>
            <a:schemeClr val="bg1"/>
          </a:solidFill>
          <a:ln>
            <a:noFill/>
          </a:ln>
        </p:spPr>
      </p:pic>
      <p:pic>
        <p:nvPicPr>
          <p:cNvPr id="131" name="Picture 130">
            <a:extLst>
              <a:ext uri="{FF2B5EF4-FFF2-40B4-BE49-F238E27FC236}">
                <a16:creationId xmlns:a16="http://schemas.microsoft.com/office/drawing/2014/main" id="{09E40E97-DDE9-C4AD-FE48-C760A8BBE4FA}"/>
              </a:ext>
            </a:extLst>
          </p:cNvPr>
          <p:cNvPicPr>
            <a:picLocks noChangeAspect="1"/>
          </p:cNvPicPr>
          <p:nvPr/>
        </p:nvPicPr>
        <p:blipFill>
          <a:blip r:embed="rId9"/>
          <a:stretch>
            <a:fillRect/>
          </a:stretch>
        </p:blipFill>
        <p:spPr>
          <a:xfrm rot="5400000">
            <a:off x="713403" y="20816388"/>
            <a:ext cx="711200" cy="838200"/>
          </a:xfrm>
          <a:prstGeom prst="rect">
            <a:avLst/>
          </a:prstGeom>
        </p:spPr>
      </p:pic>
      <p:sp>
        <p:nvSpPr>
          <p:cNvPr id="132" name="Rectangle 131">
            <a:extLst>
              <a:ext uri="{FF2B5EF4-FFF2-40B4-BE49-F238E27FC236}">
                <a16:creationId xmlns:a16="http://schemas.microsoft.com/office/drawing/2014/main" id="{6209F565-1FCF-7092-D2E9-F91BA114232D}"/>
              </a:ext>
            </a:extLst>
          </p:cNvPr>
          <p:cNvSpPr/>
          <p:nvPr/>
        </p:nvSpPr>
        <p:spPr>
          <a:xfrm>
            <a:off x="11862096" y="19605513"/>
            <a:ext cx="4537923"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Nodulation (0)</a:t>
            </a:r>
          </a:p>
        </p:txBody>
      </p:sp>
      <p:sp>
        <p:nvSpPr>
          <p:cNvPr id="133" name="Rectangle 132">
            <a:extLst>
              <a:ext uri="{FF2B5EF4-FFF2-40B4-BE49-F238E27FC236}">
                <a16:creationId xmlns:a16="http://schemas.microsoft.com/office/drawing/2014/main" id="{CAE8D379-0F01-0D15-F9B8-18A17ABCB64D}"/>
              </a:ext>
            </a:extLst>
          </p:cNvPr>
          <p:cNvSpPr/>
          <p:nvPr/>
        </p:nvSpPr>
        <p:spPr>
          <a:xfrm>
            <a:off x="11862096" y="19959017"/>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Virulence, Disease, &amp; Defense (26)</a:t>
            </a:r>
          </a:p>
        </p:txBody>
      </p:sp>
      <p:sp>
        <p:nvSpPr>
          <p:cNvPr id="134" name="Rectangle 133">
            <a:extLst>
              <a:ext uri="{FF2B5EF4-FFF2-40B4-BE49-F238E27FC236}">
                <a16:creationId xmlns:a16="http://schemas.microsoft.com/office/drawing/2014/main" id="{F0617295-C5F6-72D1-533A-C59C60FA8D6C}"/>
              </a:ext>
            </a:extLst>
          </p:cNvPr>
          <p:cNvSpPr/>
          <p:nvPr/>
        </p:nvSpPr>
        <p:spPr>
          <a:xfrm>
            <a:off x="11862096" y="20312521"/>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Respiration (44)</a:t>
            </a:r>
          </a:p>
        </p:txBody>
      </p:sp>
      <p:sp>
        <p:nvSpPr>
          <p:cNvPr id="135" name="Rectangle 134">
            <a:extLst>
              <a:ext uri="{FF2B5EF4-FFF2-40B4-BE49-F238E27FC236}">
                <a16:creationId xmlns:a16="http://schemas.microsoft.com/office/drawing/2014/main" id="{8813C2EB-AA82-74C8-2D18-EC63FF3E456A}"/>
              </a:ext>
            </a:extLst>
          </p:cNvPr>
          <p:cNvSpPr/>
          <p:nvPr/>
        </p:nvSpPr>
        <p:spPr>
          <a:xfrm>
            <a:off x="11862096" y="2065128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Cell Wall &amp; Capsule (22)</a:t>
            </a:r>
          </a:p>
        </p:txBody>
      </p:sp>
      <p:sp>
        <p:nvSpPr>
          <p:cNvPr id="136" name="Rectangle 135">
            <a:extLst>
              <a:ext uri="{FF2B5EF4-FFF2-40B4-BE49-F238E27FC236}">
                <a16:creationId xmlns:a16="http://schemas.microsoft.com/office/drawing/2014/main" id="{F14F8056-2471-ED04-BC84-FD430C5B3DD9}"/>
              </a:ext>
            </a:extLst>
          </p:cNvPr>
          <p:cNvSpPr/>
          <p:nvPr/>
        </p:nvSpPr>
        <p:spPr>
          <a:xfrm>
            <a:off x="11862096" y="20990055"/>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Secondary Metabolism (10)</a:t>
            </a:r>
          </a:p>
        </p:txBody>
      </p:sp>
      <p:sp>
        <p:nvSpPr>
          <p:cNvPr id="137" name="Rectangle 136">
            <a:extLst>
              <a:ext uri="{FF2B5EF4-FFF2-40B4-BE49-F238E27FC236}">
                <a16:creationId xmlns:a16="http://schemas.microsoft.com/office/drawing/2014/main" id="{C7838786-2B3C-FBE9-8472-DF676E96A8CA}"/>
              </a:ext>
            </a:extLst>
          </p:cNvPr>
          <p:cNvSpPr/>
          <p:nvPr/>
        </p:nvSpPr>
        <p:spPr>
          <a:xfrm>
            <a:off x="11862095" y="21343559"/>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Metabolism of Aromatic Compounds (60)</a:t>
            </a:r>
          </a:p>
        </p:txBody>
      </p:sp>
      <p:sp>
        <p:nvSpPr>
          <p:cNvPr id="138" name="Rectangle 137">
            <a:extLst>
              <a:ext uri="{FF2B5EF4-FFF2-40B4-BE49-F238E27FC236}">
                <a16:creationId xmlns:a16="http://schemas.microsoft.com/office/drawing/2014/main" id="{1493E48F-932F-F2A6-03E1-C7CA2941F80A}"/>
              </a:ext>
            </a:extLst>
          </p:cNvPr>
          <p:cNvSpPr/>
          <p:nvPr/>
        </p:nvSpPr>
        <p:spPr>
          <a:xfrm>
            <a:off x="11862094" y="21682002"/>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Phosphorous Metabolism (24)</a:t>
            </a:r>
          </a:p>
        </p:txBody>
      </p:sp>
      <p:sp>
        <p:nvSpPr>
          <p:cNvPr id="139" name="Rectangle 138">
            <a:extLst>
              <a:ext uri="{FF2B5EF4-FFF2-40B4-BE49-F238E27FC236}">
                <a16:creationId xmlns:a16="http://schemas.microsoft.com/office/drawing/2014/main" id="{08DC9956-8BDE-D27D-E0EF-76BC9590DAA6}"/>
              </a:ext>
            </a:extLst>
          </p:cNvPr>
          <p:cNvSpPr/>
          <p:nvPr/>
        </p:nvSpPr>
        <p:spPr>
          <a:xfrm>
            <a:off x="11862094" y="22025255"/>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Miscellaneous (42)</a:t>
            </a:r>
          </a:p>
        </p:txBody>
      </p:sp>
      <p:sp>
        <p:nvSpPr>
          <p:cNvPr id="140" name="Rectangle 139">
            <a:extLst>
              <a:ext uri="{FF2B5EF4-FFF2-40B4-BE49-F238E27FC236}">
                <a16:creationId xmlns:a16="http://schemas.microsoft.com/office/drawing/2014/main" id="{D27FD5E2-1836-16BE-82E4-CC4BDA4569C5}"/>
              </a:ext>
            </a:extLst>
          </p:cNvPr>
          <p:cNvSpPr/>
          <p:nvPr/>
        </p:nvSpPr>
        <p:spPr>
          <a:xfrm>
            <a:off x="11862094" y="2236850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DNA Metabolism (87)</a:t>
            </a:r>
          </a:p>
        </p:txBody>
      </p:sp>
      <p:sp>
        <p:nvSpPr>
          <p:cNvPr id="141" name="Rectangle 140">
            <a:extLst>
              <a:ext uri="{FF2B5EF4-FFF2-40B4-BE49-F238E27FC236}">
                <a16:creationId xmlns:a16="http://schemas.microsoft.com/office/drawing/2014/main" id="{5DBB2C2D-848F-430E-1BF9-EF798D139424}"/>
              </a:ext>
            </a:extLst>
          </p:cNvPr>
          <p:cNvSpPr/>
          <p:nvPr/>
        </p:nvSpPr>
        <p:spPr>
          <a:xfrm>
            <a:off x="11862094" y="22719999"/>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Iron acquisition &amp; Metabolism (8)</a:t>
            </a:r>
          </a:p>
        </p:txBody>
      </p:sp>
      <p:sp>
        <p:nvSpPr>
          <p:cNvPr id="142" name="Rectangle 141">
            <a:extLst>
              <a:ext uri="{FF2B5EF4-FFF2-40B4-BE49-F238E27FC236}">
                <a16:creationId xmlns:a16="http://schemas.microsoft.com/office/drawing/2014/main" id="{C5A54F86-B011-A865-01D3-26732324B7BC}"/>
              </a:ext>
            </a:extLst>
          </p:cNvPr>
          <p:cNvSpPr/>
          <p:nvPr/>
        </p:nvSpPr>
        <p:spPr>
          <a:xfrm>
            <a:off x="11862094" y="23058999"/>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Nucleosides &amp; Nucleotides (82)</a:t>
            </a:r>
          </a:p>
        </p:txBody>
      </p:sp>
      <p:sp>
        <p:nvSpPr>
          <p:cNvPr id="143" name="Rectangle 142">
            <a:extLst>
              <a:ext uri="{FF2B5EF4-FFF2-40B4-BE49-F238E27FC236}">
                <a16:creationId xmlns:a16="http://schemas.microsoft.com/office/drawing/2014/main" id="{6072BAB6-D82D-DF94-7A10-FC32BA5E12D3}"/>
              </a:ext>
            </a:extLst>
          </p:cNvPr>
          <p:cNvSpPr/>
          <p:nvPr/>
        </p:nvSpPr>
        <p:spPr>
          <a:xfrm>
            <a:off x="11862094" y="23408935"/>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Protein Metabolism (182)</a:t>
            </a:r>
          </a:p>
        </p:txBody>
      </p:sp>
      <p:sp>
        <p:nvSpPr>
          <p:cNvPr id="144" name="Rectangle 143">
            <a:extLst>
              <a:ext uri="{FF2B5EF4-FFF2-40B4-BE49-F238E27FC236}">
                <a16:creationId xmlns:a16="http://schemas.microsoft.com/office/drawing/2014/main" id="{B41D6CC9-6988-0FE1-132A-8B9FA5C96F01}"/>
              </a:ext>
            </a:extLst>
          </p:cNvPr>
          <p:cNvSpPr/>
          <p:nvPr/>
        </p:nvSpPr>
        <p:spPr>
          <a:xfrm>
            <a:off x="11862094" y="23755846"/>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Carbohydrates (385)</a:t>
            </a:r>
          </a:p>
        </p:txBody>
      </p:sp>
      <p:sp>
        <p:nvSpPr>
          <p:cNvPr id="145" name="Rectangle 144">
            <a:extLst>
              <a:ext uri="{FF2B5EF4-FFF2-40B4-BE49-F238E27FC236}">
                <a16:creationId xmlns:a16="http://schemas.microsoft.com/office/drawing/2014/main" id="{BD040A8E-9450-6249-798A-1A43E6B4F750}"/>
              </a:ext>
            </a:extLst>
          </p:cNvPr>
          <p:cNvSpPr/>
          <p:nvPr/>
        </p:nvSpPr>
        <p:spPr>
          <a:xfrm>
            <a:off x="11862094" y="2408437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Mobility &amp; Chemotaxis (0)</a:t>
            </a:r>
          </a:p>
        </p:txBody>
      </p:sp>
      <p:sp>
        <p:nvSpPr>
          <p:cNvPr id="146" name="Rectangle 145">
            <a:extLst>
              <a:ext uri="{FF2B5EF4-FFF2-40B4-BE49-F238E27FC236}">
                <a16:creationId xmlns:a16="http://schemas.microsoft.com/office/drawing/2014/main" id="{0729ED62-814B-A520-6BFA-608A5A9AD45D}"/>
              </a:ext>
            </a:extLst>
          </p:cNvPr>
          <p:cNvSpPr/>
          <p:nvPr/>
        </p:nvSpPr>
        <p:spPr>
          <a:xfrm>
            <a:off x="11862094" y="24437882"/>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Regulation &amp; Signaling (9)</a:t>
            </a:r>
          </a:p>
        </p:txBody>
      </p:sp>
      <p:sp>
        <p:nvSpPr>
          <p:cNvPr id="147" name="Rectangle 146">
            <a:extLst>
              <a:ext uri="{FF2B5EF4-FFF2-40B4-BE49-F238E27FC236}">
                <a16:creationId xmlns:a16="http://schemas.microsoft.com/office/drawing/2014/main" id="{74E0F653-A220-7141-2D88-7FDD85436D06}"/>
              </a:ext>
            </a:extLst>
          </p:cNvPr>
          <p:cNvSpPr/>
          <p:nvPr/>
        </p:nvSpPr>
        <p:spPr>
          <a:xfrm>
            <a:off x="11862094" y="2478314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Membrane transport (50)</a:t>
            </a:r>
          </a:p>
        </p:txBody>
      </p:sp>
      <p:sp>
        <p:nvSpPr>
          <p:cNvPr id="148" name="Rectangle 147">
            <a:extLst>
              <a:ext uri="{FF2B5EF4-FFF2-40B4-BE49-F238E27FC236}">
                <a16:creationId xmlns:a16="http://schemas.microsoft.com/office/drawing/2014/main" id="{73E833BC-CA7C-9CD6-4121-3B4C6B4CF3DE}"/>
              </a:ext>
            </a:extLst>
          </p:cNvPr>
          <p:cNvSpPr/>
          <p:nvPr/>
        </p:nvSpPr>
        <p:spPr>
          <a:xfrm>
            <a:off x="11862094" y="25128414"/>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Photosynthesis (0)</a:t>
            </a:r>
          </a:p>
        </p:txBody>
      </p:sp>
      <p:sp>
        <p:nvSpPr>
          <p:cNvPr id="149" name="Rectangle 148">
            <a:extLst>
              <a:ext uri="{FF2B5EF4-FFF2-40B4-BE49-F238E27FC236}">
                <a16:creationId xmlns:a16="http://schemas.microsoft.com/office/drawing/2014/main" id="{6AF90F2C-831E-2413-CDE8-60CD71DBFF5F}"/>
              </a:ext>
            </a:extLst>
          </p:cNvPr>
          <p:cNvSpPr/>
          <p:nvPr/>
        </p:nvSpPr>
        <p:spPr>
          <a:xfrm>
            <a:off x="11862094" y="2545406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Nitrogen Metabolism (34)</a:t>
            </a:r>
          </a:p>
        </p:txBody>
      </p:sp>
      <p:sp>
        <p:nvSpPr>
          <p:cNvPr id="150" name="Rectangle 149">
            <a:extLst>
              <a:ext uri="{FF2B5EF4-FFF2-40B4-BE49-F238E27FC236}">
                <a16:creationId xmlns:a16="http://schemas.microsoft.com/office/drawing/2014/main" id="{821653B4-66D3-43BA-F3BF-DE4A93F80B00}"/>
              </a:ext>
            </a:extLst>
          </p:cNvPr>
          <p:cNvSpPr/>
          <p:nvPr/>
        </p:nvSpPr>
        <p:spPr>
          <a:xfrm>
            <a:off x="11862094" y="25807572"/>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RNA Metabolism (43)</a:t>
            </a:r>
          </a:p>
        </p:txBody>
      </p:sp>
      <p:sp>
        <p:nvSpPr>
          <p:cNvPr id="151" name="Rectangle 150">
            <a:extLst>
              <a:ext uri="{FF2B5EF4-FFF2-40B4-BE49-F238E27FC236}">
                <a16:creationId xmlns:a16="http://schemas.microsoft.com/office/drawing/2014/main" id="{01F21382-3B8C-ED5F-FB57-EF6D8EEC2A40}"/>
              </a:ext>
            </a:extLst>
          </p:cNvPr>
          <p:cNvSpPr/>
          <p:nvPr/>
        </p:nvSpPr>
        <p:spPr>
          <a:xfrm>
            <a:off x="11862094" y="26160376"/>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Potassium Metabolism (5)</a:t>
            </a:r>
          </a:p>
        </p:txBody>
      </p:sp>
      <p:sp>
        <p:nvSpPr>
          <p:cNvPr id="152" name="Rectangle 151">
            <a:extLst>
              <a:ext uri="{FF2B5EF4-FFF2-40B4-BE49-F238E27FC236}">
                <a16:creationId xmlns:a16="http://schemas.microsoft.com/office/drawing/2014/main" id="{BC978E4B-6D46-C3A7-CD20-D02F4A6AD119}"/>
              </a:ext>
            </a:extLst>
          </p:cNvPr>
          <p:cNvSpPr/>
          <p:nvPr/>
        </p:nvSpPr>
        <p:spPr>
          <a:xfrm>
            <a:off x="11862093" y="26504942"/>
            <a:ext cx="647381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Phages, Prophages, Transposable elements, &amp; Plasmids (9)</a:t>
            </a:r>
          </a:p>
        </p:txBody>
      </p:sp>
      <p:sp>
        <p:nvSpPr>
          <p:cNvPr id="153" name="Rectangle 152">
            <a:extLst>
              <a:ext uri="{FF2B5EF4-FFF2-40B4-BE49-F238E27FC236}">
                <a16:creationId xmlns:a16="http://schemas.microsoft.com/office/drawing/2014/main" id="{E0F1744D-6568-7BC2-7DB9-75638F8C40F2}"/>
              </a:ext>
            </a:extLst>
          </p:cNvPr>
          <p:cNvSpPr/>
          <p:nvPr/>
        </p:nvSpPr>
        <p:spPr>
          <a:xfrm>
            <a:off x="11862093" y="26850208"/>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Amino Acids &amp; Derivatives (333)</a:t>
            </a:r>
          </a:p>
        </p:txBody>
      </p:sp>
      <p:sp>
        <p:nvSpPr>
          <p:cNvPr id="154" name="Rectangle 153">
            <a:extLst>
              <a:ext uri="{FF2B5EF4-FFF2-40B4-BE49-F238E27FC236}">
                <a16:creationId xmlns:a16="http://schemas.microsoft.com/office/drawing/2014/main" id="{8C002238-86E8-6C6B-48BA-FF6D6EDDF011}"/>
              </a:ext>
            </a:extLst>
          </p:cNvPr>
          <p:cNvSpPr/>
          <p:nvPr/>
        </p:nvSpPr>
        <p:spPr>
          <a:xfrm>
            <a:off x="11862092" y="27191447"/>
            <a:ext cx="6473819" cy="294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Cofactors, Vitamins, Prosthetic Groups Acids, Pigments (155)</a:t>
            </a:r>
          </a:p>
        </p:txBody>
      </p:sp>
      <p:sp>
        <p:nvSpPr>
          <p:cNvPr id="155" name="Rectangle 154">
            <a:extLst>
              <a:ext uri="{FF2B5EF4-FFF2-40B4-BE49-F238E27FC236}">
                <a16:creationId xmlns:a16="http://schemas.microsoft.com/office/drawing/2014/main" id="{E21354F5-7B9F-F254-41DC-51F27077A9A9}"/>
              </a:ext>
            </a:extLst>
          </p:cNvPr>
          <p:cNvSpPr/>
          <p:nvPr/>
        </p:nvSpPr>
        <p:spPr>
          <a:xfrm>
            <a:off x="11862093" y="27540133"/>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Cell division &amp; Cell Cycle (0)</a:t>
            </a:r>
          </a:p>
        </p:txBody>
      </p:sp>
      <p:sp>
        <p:nvSpPr>
          <p:cNvPr id="156" name="Rectangle 155">
            <a:extLst>
              <a:ext uri="{FF2B5EF4-FFF2-40B4-BE49-F238E27FC236}">
                <a16:creationId xmlns:a16="http://schemas.microsoft.com/office/drawing/2014/main" id="{4E40581E-1D39-8A02-E54E-17B2FFA465AA}"/>
              </a:ext>
            </a:extLst>
          </p:cNvPr>
          <p:cNvSpPr/>
          <p:nvPr/>
        </p:nvSpPr>
        <p:spPr>
          <a:xfrm>
            <a:off x="11862093" y="27871954"/>
            <a:ext cx="5246382"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Fatty Acids, Lipids, &amp; Isoprenoids (91)</a:t>
            </a:r>
          </a:p>
        </p:txBody>
      </p:sp>
      <p:sp>
        <p:nvSpPr>
          <p:cNvPr id="157" name="Rectangle 156">
            <a:extLst>
              <a:ext uri="{FF2B5EF4-FFF2-40B4-BE49-F238E27FC236}">
                <a16:creationId xmlns:a16="http://schemas.microsoft.com/office/drawing/2014/main" id="{5F02FBCB-1FD0-C213-BA3E-504081A856EB}"/>
              </a:ext>
            </a:extLst>
          </p:cNvPr>
          <p:cNvSpPr/>
          <p:nvPr/>
        </p:nvSpPr>
        <p:spPr>
          <a:xfrm>
            <a:off x="11862093" y="28211402"/>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Dormancy &amp; Sporulation (1)</a:t>
            </a:r>
          </a:p>
        </p:txBody>
      </p:sp>
      <p:sp>
        <p:nvSpPr>
          <p:cNvPr id="158" name="Rectangle 157">
            <a:extLst>
              <a:ext uri="{FF2B5EF4-FFF2-40B4-BE49-F238E27FC236}">
                <a16:creationId xmlns:a16="http://schemas.microsoft.com/office/drawing/2014/main" id="{7E59A83A-7D3A-6CE1-A12C-206F5EDCE284}"/>
              </a:ext>
            </a:extLst>
          </p:cNvPr>
          <p:cNvSpPr/>
          <p:nvPr/>
        </p:nvSpPr>
        <p:spPr>
          <a:xfrm>
            <a:off x="11862093" y="28564016"/>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Sulfur Metabolism (7)</a:t>
            </a:r>
          </a:p>
        </p:txBody>
      </p:sp>
      <p:sp>
        <p:nvSpPr>
          <p:cNvPr id="159" name="Rectangle 158">
            <a:extLst>
              <a:ext uri="{FF2B5EF4-FFF2-40B4-BE49-F238E27FC236}">
                <a16:creationId xmlns:a16="http://schemas.microsoft.com/office/drawing/2014/main" id="{8E428863-FFC0-3AE1-27FF-1B575F5C5E18}"/>
              </a:ext>
            </a:extLst>
          </p:cNvPr>
          <p:cNvSpPr/>
          <p:nvPr/>
        </p:nvSpPr>
        <p:spPr>
          <a:xfrm>
            <a:off x="11862652" y="28899263"/>
            <a:ext cx="4537925"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Stress Response (30)</a:t>
            </a:r>
          </a:p>
        </p:txBody>
      </p:sp>
      <p:sp>
        <p:nvSpPr>
          <p:cNvPr id="160" name="TextBox 159">
            <a:extLst>
              <a:ext uri="{FF2B5EF4-FFF2-40B4-BE49-F238E27FC236}">
                <a16:creationId xmlns:a16="http://schemas.microsoft.com/office/drawing/2014/main" id="{199A52B5-F5EF-08E1-86AB-21A3531C7F7F}"/>
              </a:ext>
            </a:extLst>
          </p:cNvPr>
          <p:cNvSpPr txBox="1"/>
          <p:nvPr/>
        </p:nvSpPr>
        <p:spPr>
          <a:xfrm>
            <a:off x="569288" y="25126181"/>
            <a:ext cx="1015021" cy="461665"/>
          </a:xfrm>
          <a:prstGeom prst="rect">
            <a:avLst/>
          </a:prstGeom>
          <a:noFill/>
        </p:spPr>
        <p:txBody>
          <a:bodyPr wrap="none" rtlCol="0">
            <a:spAutoFit/>
          </a:bodyPr>
          <a:lstStyle/>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74%</a:t>
            </a:r>
          </a:p>
        </p:txBody>
      </p:sp>
      <p:sp>
        <p:nvSpPr>
          <p:cNvPr id="161" name="TextBox 160">
            <a:extLst>
              <a:ext uri="{FF2B5EF4-FFF2-40B4-BE49-F238E27FC236}">
                <a16:creationId xmlns:a16="http://schemas.microsoft.com/office/drawing/2014/main" id="{EB1C09D5-6442-3167-07E6-EC5BA78009F1}"/>
              </a:ext>
            </a:extLst>
          </p:cNvPr>
          <p:cNvSpPr txBox="1"/>
          <p:nvPr/>
        </p:nvSpPr>
        <p:spPr>
          <a:xfrm>
            <a:off x="610099" y="21334117"/>
            <a:ext cx="1103232" cy="461665"/>
          </a:xfrm>
          <a:prstGeom prst="rect">
            <a:avLst/>
          </a:prstGeom>
          <a:noFill/>
        </p:spPr>
        <p:txBody>
          <a:bodyPr wrap="square" rtlCol="0">
            <a:spAutoFit/>
          </a:bodyPr>
          <a:lstStyle/>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26%</a:t>
            </a:r>
          </a:p>
        </p:txBody>
      </p:sp>
      <p:sp>
        <p:nvSpPr>
          <p:cNvPr id="162" name="Rectangle 161">
            <a:extLst>
              <a:ext uri="{FF2B5EF4-FFF2-40B4-BE49-F238E27FC236}">
                <a16:creationId xmlns:a16="http://schemas.microsoft.com/office/drawing/2014/main" id="{3E98C15E-EE85-22ED-7BF2-AB04542AEA7F}"/>
              </a:ext>
            </a:extLst>
          </p:cNvPr>
          <p:cNvSpPr/>
          <p:nvPr/>
        </p:nvSpPr>
        <p:spPr>
          <a:xfrm>
            <a:off x="1978613" y="19259460"/>
            <a:ext cx="16357298" cy="375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Subsystem Category Distribution &amp; Feature Counts</a:t>
            </a:r>
          </a:p>
        </p:txBody>
      </p:sp>
      <p:sp>
        <p:nvSpPr>
          <p:cNvPr id="163" name="Rectangle 162">
            <a:extLst>
              <a:ext uri="{FF2B5EF4-FFF2-40B4-BE49-F238E27FC236}">
                <a16:creationId xmlns:a16="http://schemas.microsoft.com/office/drawing/2014/main" id="{12165119-0894-0B57-8E7B-4F366284BE9A}"/>
              </a:ext>
            </a:extLst>
          </p:cNvPr>
          <p:cNvSpPr/>
          <p:nvPr/>
        </p:nvSpPr>
        <p:spPr>
          <a:xfrm>
            <a:off x="440697" y="19345016"/>
            <a:ext cx="1831009" cy="648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Subsystem Coverage</a:t>
            </a:r>
          </a:p>
        </p:txBody>
      </p:sp>
      <p:sp>
        <p:nvSpPr>
          <p:cNvPr id="164" name="TextBox 163">
            <a:extLst>
              <a:ext uri="{FF2B5EF4-FFF2-40B4-BE49-F238E27FC236}">
                <a16:creationId xmlns:a16="http://schemas.microsoft.com/office/drawing/2014/main" id="{06CE12A0-63BE-CD9D-D139-3DC1671CF6C4}"/>
              </a:ext>
            </a:extLst>
          </p:cNvPr>
          <p:cNvSpPr txBox="1"/>
          <p:nvPr/>
        </p:nvSpPr>
        <p:spPr>
          <a:xfrm>
            <a:off x="-9812" y="19313125"/>
            <a:ext cx="497252" cy="584775"/>
          </a:xfrm>
          <a:prstGeom prst="rect">
            <a:avLst/>
          </a:prstGeom>
          <a:noFill/>
        </p:spPr>
        <p:txBody>
          <a:bodyPr wrap="none" rtlCol="0">
            <a:spAutoFit/>
          </a:bodyPr>
          <a:lstStyle/>
          <a:p>
            <a:r>
              <a:rPr lang="en-US" sz="32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a:t>
            </a:r>
          </a:p>
        </p:txBody>
      </p:sp>
      <p:sp>
        <p:nvSpPr>
          <p:cNvPr id="2" name="TextBox 1">
            <a:extLst>
              <a:ext uri="{FF2B5EF4-FFF2-40B4-BE49-F238E27FC236}">
                <a16:creationId xmlns:a16="http://schemas.microsoft.com/office/drawing/2014/main" id="{52FCEC81-4361-C251-D0DB-8391DACC362A}"/>
              </a:ext>
            </a:extLst>
          </p:cNvPr>
          <p:cNvSpPr txBox="1"/>
          <p:nvPr/>
        </p:nvSpPr>
        <p:spPr>
          <a:xfrm>
            <a:off x="19271156" y="28718657"/>
            <a:ext cx="2310312" cy="769441"/>
          </a:xfrm>
          <a:prstGeom prst="rect">
            <a:avLst/>
          </a:prstGeom>
          <a:noFill/>
        </p:spPr>
        <p:txBody>
          <a:bodyPr wrap="none" rtlCol="0">
            <a:spAutoFit/>
          </a:bodyPr>
          <a:lstStyle/>
          <a:p>
            <a:r>
              <a:rPr lang="en-US" sz="4400" b="1" dirty="0"/>
              <a:t>Figure S1</a:t>
            </a:r>
          </a:p>
        </p:txBody>
      </p:sp>
    </p:spTree>
    <p:extLst>
      <p:ext uri="{BB962C8B-B14F-4D97-AF65-F5344CB8AC3E}">
        <p14:creationId xmlns:p14="http://schemas.microsoft.com/office/powerpoint/2010/main" val="82354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8A499-491D-C9FC-BC3A-3CEA4DD3D6E0}"/>
              </a:ext>
            </a:extLst>
          </p:cNvPr>
          <p:cNvPicPr>
            <a:picLocks noChangeAspect="1"/>
          </p:cNvPicPr>
          <p:nvPr/>
        </p:nvPicPr>
        <p:blipFill rotWithShape="1">
          <a:blip r:embed="rId2"/>
          <a:srcRect l="10671" t="3013" r="10674" b="39467"/>
          <a:stretch/>
        </p:blipFill>
        <p:spPr>
          <a:xfrm>
            <a:off x="2462991" y="988064"/>
            <a:ext cx="16989373" cy="16565604"/>
          </a:xfrm>
          <a:prstGeom prst="rect">
            <a:avLst/>
          </a:prstGeom>
        </p:spPr>
      </p:pic>
      <p:sp>
        <p:nvSpPr>
          <p:cNvPr id="10" name="Rectangle 9">
            <a:extLst>
              <a:ext uri="{FF2B5EF4-FFF2-40B4-BE49-F238E27FC236}">
                <a16:creationId xmlns:a16="http://schemas.microsoft.com/office/drawing/2014/main" id="{EFB4261E-34C8-01BD-A415-043E23FC323A}"/>
              </a:ext>
            </a:extLst>
          </p:cNvPr>
          <p:cNvSpPr/>
          <p:nvPr/>
        </p:nvSpPr>
        <p:spPr>
          <a:xfrm>
            <a:off x="2901115" y="8718428"/>
            <a:ext cx="545768" cy="229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E20A0CDE-7283-5680-4FF3-36AE81E5778A}"/>
              </a:ext>
            </a:extLst>
          </p:cNvPr>
          <p:cNvSpPr txBox="1"/>
          <p:nvPr/>
        </p:nvSpPr>
        <p:spPr>
          <a:xfrm rot="205888">
            <a:off x="2473163" y="8641827"/>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3.5 Mb</a:t>
            </a:r>
          </a:p>
        </p:txBody>
      </p:sp>
      <p:sp>
        <p:nvSpPr>
          <p:cNvPr id="13" name="Rectangle 12">
            <a:extLst>
              <a:ext uri="{FF2B5EF4-FFF2-40B4-BE49-F238E27FC236}">
                <a16:creationId xmlns:a16="http://schemas.microsoft.com/office/drawing/2014/main" id="{13967312-DDB6-6980-6745-BE470CCE3DEA}"/>
              </a:ext>
            </a:extLst>
          </p:cNvPr>
          <p:cNvSpPr/>
          <p:nvPr/>
        </p:nvSpPr>
        <p:spPr>
          <a:xfrm rot="2506534">
            <a:off x="4992008" y="4106181"/>
            <a:ext cx="453324" cy="210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E2C67632-431B-BDAE-C967-AA106ABB2DA9}"/>
              </a:ext>
            </a:extLst>
          </p:cNvPr>
          <p:cNvSpPr txBox="1"/>
          <p:nvPr/>
        </p:nvSpPr>
        <p:spPr>
          <a:xfrm rot="2235866">
            <a:off x="4508985" y="3853828"/>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4.0 Mb</a:t>
            </a:r>
          </a:p>
        </p:txBody>
      </p:sp>
      <p:sp>
        <p:nvSpPr>
          <p:cNvPr id="17" name="Rectangle 16">
            <a:extLst>
              <a:ext uri="{FF2B5EF4-FFF2-40B4-BE49-F238E27FC236}">
                <a16:creationId xmlns:a16="http://schemas.microsoft.com/office/drawing/2014/main" id="{D0B28E98-FDFC-0A35-524C-6CC5E6A66C05}"/>
              </a:ext>
            </a:extLst>
          </p:cNvPr>
          <p:cNvSpPr/>
          <p:nvPr/>
        </p:nvSpPr>
        <p:spPr>
          <a:xfrm rot="4848432" flipH="1">
            <a:off x="9382800" y="1614512"/>
            <a:ext cx="536957" cy="2348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C199587-914F-FE42-5AD4-546CDCC53535}"/>
              </a:ext>
            </a:extLst>
          </p:cNvPr>
          <p:cNvSpPr txBox="1"/>
          <p:nvPr/>
        </p:nvSpPr>
        <p:spPr>
          <a:xfrm rot="4792263">
            <a:off x="9100594" y="1319695"/>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4.5 Mb</a:t>
            </a:r>
          </a:p>
        </p:txBody>
      </p:sp>
      <p:sp>
        <p:nvSpPr>
          <p:cNvPr id="21" name="Rectangle 20">
            <a:extLst>
              <a:ext uri="{FF2B5EF4-FFF2-40B4-BE49-F238E27FC236}">
                <a16:creationId xmlns:a16="http://schemas.microsoft.com/office/drawing/2014/main" id="{6FCEB830-C405-CB4F-70C8-EBAFBD732BB3}"/>
              </a:ext>
            </a:extLst>
          </p:cNvPr>
          <p:cNvSpPr/>
          <p:nvPr/>
        </p:nvSpPr>
        <p:spPr>
          <a:xfrm rot="658396">
            <a:off x="12059478" y="1380439"/>
            <a:ext cx="239372" cy="603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A0567629-13FE-E5D1-8B08-97F047D0BA12}"/>
              </a:ext>
            </a:extLst>
          </p:cNvPr>
          <p:cNvSpPr txBox="1"/>
          <p:nvPr/>
        </p:nvSpPr>
        <p:spPr>
          <a:xfrm rot="16760381">
            <a:off x="11816255" y="1435772"/>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0 Mb</a:t>
            </a:r>
          </a:p>
        </p:txBody>
      </p:sp>
      <p:sp>
        <p:nvSpPr>
          <p:cNvPr id="25" name="Rectangle 24">
            <a:extLst>
              <a:ext uri="{FF2B5EF4-FFF2-40B4-BE49-F238E27FC236}">
                <a16:creationId xmlns:a16="http://schemas.microsoft.com/office/drawing/2014/main" id="{8D8A3938-0EA7-02CE-E094-975512B291F6}"/>
              </a:ext>
            </a:extLst>
          </p:cNvPr>
          <p:cNvSpPr/>
          <p:nvPr/>
        </p:nvSpPr>
        <p:spPr>
          <a:xfrm rot="19130886">
            <a:off x="16372160" y="3972034"/>
            <a:ext cx="556855" cy="2441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TextBox 25">
            <a:extLst>
              <a:ext uri="{FF2B5EF4-FFF2-40B4-BE49-F238E27FC236}">
                <a16:creationId xmlns:a16="http://schemas.microsoft.com/office/drawing/2014/main" id="{A072C76F-D50C-8AFB-BCB9-55F376A103A3}"/>
              </a:ext>
            </a:extLst>
          </p:cNvPr>
          <p:cNvSpPr txBox="1"/>
          <p:nvPr/>
        </p:nvSpPr>
        <p:spPr>
          <a:xfrm rot="19199193">
            <a:off x="16357004" y="3805216"/>
            <a:ext cx="90120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0.5Mb</a:t>
            </a:r>
          </a:p>
        </p:txBody>
      </p:sp>
      <p:sp>
        <p:nvSpPr>
          <p:cNvPr id="28" name="Rectangle 27">
            <a:extLst>
              <a:ext uri="{FF2B5EF4-FFF2-40B4-BE49-F238E27FC236}">
                <a16:creationId xmlns:a16="http://schemas.microsoft.com/office/drawing/2014/main" id="{2DAD04AC-2BDB-076F-6D0A-CBD7193980F1}"/>
              </a:ext>
            </a:extLst>
          </p:cNvPr>
          <p:cNvSpPr/>
          <p:nvPr/>
        </p:nvSpPr>
        <p:spPr>
          <a:xfrm rot="21271827">
            <a:off x="18481351" y="8651883"/>
            <a:ext cx="450071" cy="19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2A867C0-341A-C66B-D533-299B10E76990}"/>
              </a:ext>
            </a:extLst>
          </p:cNvPr>
          <p:cNvSpPr txBox="1"/>
          <p:nvPr/>
        </p:nvSpPr>
        <p:spPr>
          <a:xfrm rot="21354874">
            <a:off x="18465749" y="8540340"/>
            <a:ext cx="670376"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1Mb</a:t>
            </a:r>
          </a:p>
        </p:txBody>
      </p:sp>
      <p:sp>
        <p:nvSpPr>
          <p:cNvPr id="32" name="Rectangle 31">
            <a:extLst>
              <a:ext uri="{FF2B5EF4-FFF2-40B4-BE49-F238E27FC236}">
                <a16:creationId xmlns:a16="http://schemas.microsoft.com/office/drawing/2014/main" id="{6A691D5B-11E9-C909-0495-D985FFC54184}"/>
              </a:ext>
            </a:extLst>
          </p:cNvPr>
          <p:cNvSpPr/>
          <p:nvPr/>
        </p:nvSpPr>
        <p:spPr>
          <a:xfrm rot="7310985">
            <a:off x="17442555" y="13386830"/>
            <a:ext cx="212702" cy="542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a:extLst>
              <a:ext uri="{FF2B5EF4-FFF2-40B4-BE49-F238E27FC236}">
                <a16:creationId xmlns:a16="http://schemas.microsoft.com/office/drawing/2014/main" id="{E836A2E3-A986-5599-5E01-0812115D284A}"/>
              </a:ext>
            </a:extLst>
          </p:cNvPr>
          <p:cNvSpPr txBox="1"/>
          <p:nvPr/>
        </p:nvSpPr>
        <p:spPr>
          <a:xfrm rot="2052214">
            <a:off x="17218394" y="13572836"/>
            <a:ext cx="90120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1.5Mb</a:t>
            </a:r>
          </a:p>
        </p:txBody>
      </p:sp>
      <p:sp>
        <p:nvSpPr>
          <p:cNvPr id="35" name="Rectangle 34">
            <a:extLst>
              <a:ext uri="{FF2B5EF4-FFF2-40B4-BE49-F238E27FC236}">
                <a16:creationId xmlns:a16="http://schemas.microsoft.com/office/drawing/2014/main" id="{6EEB4ADE-2922-1153-6D78-6AACD13FEA0A}"/>
              </a:ext>
            </a:extLst>
          </p:cNvPr>
          <p:cNvSpPr/>
          <p:nvPr/>
        </p:nvSpPr>
        <p:spPr>
          <a:xfrm rot="4401222">
            <a:off x="13320028" y="16635203"/>
            <a:ext cx="423474" cy="2269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68E801CB-6D9E-8CA4-82B6-F51489CF8705}"/>
              </a:ext>
            </a:extLst>
          </p:cNvPr>
          <p:cNvSpPr txBox="1"/>
          <p:nvPr/>
        </p:nvSpPr>
        <p:spPr>
          <a:xfrm rot="4138672">
            <a:off x="13201920" y="16698517"/>
            <a:ext cx="75212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2 Mb</a:t>
            </a:r>
          </a:p>
        </p:txBody>
      </p:sp>
      <p:sp>
        <p:nvSpPr>
          <p:cNvPr id="38" name="Rectangle 37">
            <a:extLst>
              <a:ext uri="{FF2B5EF4-FFF2-40B4-BE49-F238E27FC236}">
                <a16:creationId xmlns:a16="http://schemas.microsoft.com/office/drawing/2014/main" id="{E93C0B19-CC6E-FBC0-FAC7-CDAFA406B4CE}"/>
              </a:ext>
            </a:extLst>
          </p:cNvPr>
          <p:cNvSpPr/>
          <p:nvPr/>
        </p:nvSpPr>
        <p:spPr>
          <a:xfrm rot="17414919">
            <a:off x="8157259" y="16754803"/>
            <a:ext cx="604215" cy="217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TextBox 38">
            <a:extLst>
              <a:ext uri="{FF2B5EF4-FFF2-40B4-BE49-F238E27FC236}">
                <a16:creationId xmlns:a16="http://schemas.microsoft.com/office/drawing/2014/main" id="{2E5BF8AA-B1C2-6F52-F364-BED1FF0B0798}"/>
              </a:ext>
            </a:extLst>
          </p:cNvPr>
          <p:cNvSpPr txBox="1"/>
          <p:nvPr/>
        </p:nvSpPr>
        <p:spPr>
          <a:xfrm rot="17517119">
            <a:off x="7869102" y="16844121"/>
            <a:ext cx="982961"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2.5 Mb</a:t>
            </a:r>
          </a:p>
        </p:txBody>
      </p:sp>
      <p:sp>
        <p:nvSpPr>
          <p:cNvPr id="41" name="Rectangle 40">
            <a:extLst>
              <a:ext uri="{FF2B5EF4-FFF2-40B4-BE49-F238E27FC236}">
                <a16:creationId xmlns:a16="http://schemas.microsoft.com/office/drawing/2014/main" id="{03B2F389-0262-C21C-85D6-2DF9D9842F37}"/>
              </a:ext>
            </a:extLst>
          </p:cNvPr>
          <p:cNvSpPr/>
          <p:nvPr/>
        </p:nvSpPr>
        <p:spPr>
          <a:xfrm rot="19499950">
            <a:off x="4168746" y="13634428"/>
            <a:ext cx="542523" cy="2066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21F5E80-8ADB-D1A0-5142-9A6668891365}"/>
              </a:ext>
            </a:extLst>
          </p:cNvPr>
          <p:cNvSpPr txBox="1"/>
          <p:nvPr/>
        </p:nvSpPr>
        <p:spPr>
          <a:xfrm rot="19672423">
            <a:off x="3811962" y="13650898"/>
            <a:ext cx="937633" cy="369332"/>
          </a:xfrm>
          <a:prstGeom prst="rect">
            <a:avLst/>
          </a:prstGeom>
          <a:noFill/>
        </p:spPr>
        <p:txBody>
          <a:bodyPr wrap="square" rtlCol="0">
            <a:spAutoFit/>
          </a:bodyPr>
          <a:lstStyle/>
          <a:p>
            <a:pPr algn="r"/>
            <a:r>
              <a:rPr lang="en-US" dirty="0">
                <a:latin typeface="Verdana" panose="020B0604030504040204" pitchFamily="34" charset="0"/>
                <a:ea typeface="Verdana" panose="020B0604030504040204" pitchFamily="34" charset="0"/>
                <a:cs typeface="Verdana" panose="020B0604030504040204" pitchFamily="34" charset="0"/>
              </a:rPr>
              <a:t>3 Mb</a:t>
            </a:r>
          </a:p>
        </p:txBody>
      </p:sp>
      <p:pic>
        <p:nvPicPr>
          <p:cNvPr id="8" name="Picture 7">
            <a:extLst>
              <a:ext uri="{FF2B5EF4-FFF2-40B4-BE49-F238E27FC236}">
                <a16:creationId xmlns:a16="http://schemas.microsoft.com/office/drawing/2014/main" id="{A7D36427-6170-725D-0961-70725169ABB2}"/>
              </a:ext>
            </a:extLst>
          </p:cNvPr>
          <p:cNvPicPr>
            <a:picLocks noChangeAspect="1"/>
          </p:cNvPicPr>
          <p:nvPr/>
        </p:nvPicPr>
        <p:blipFill rotWithShape="1">
          <a:blip r:embed="rId3"/>
          <a:srcRect t="292" b="292"/>
          <a:stretch/>
        </p:blipFill>
        <p:spPr>
          <a:xfrm>
            <a:off x="2462991" y="14121295"/>
            <a:ext cx="3564000" cy="3564000"/>
          </a:xfrm>
          <a:prstGeom prst="ellipse">
            <a:avLst/>
          </a:prstGeom>
        </p:spPr>
      </p:pic>
      <p:sp>
        <p:nvSpPr>
          <p:cNvPr id="9" name="TextBox 8">
            <a:extLst>
              <a:ext uri="{FF2B5EF4-FFF2-40B4-BE49-F238E27FC236}">
                <a16:creationId xmlns:a16="http://schemas.microsoft.com/office/drawing/2014/main" id="{9DAF1D60-C6D1-7291-5457-D66EEFF9968B}"/>
              </a:ext>
            </a:extLst>
          </p:cNvPr>
          <p:cNvSpPr txBox="1"/>
          <p:nvPr/>
        </p:nvSpPr>
        <p:spPr>
          <a:xfrm>
            <a:off x="8459366" y="8958713"/>
            <a:ext cx="5335115" cy="523220"/>
          </a:xfrm>
          <a:prstGeom prst="rect">
            <a:avLst/>
          </a:prstGeom>
          <a:noFill/>
        </p:spPr>
        <p:txBody>
          <a:bodyPr wrap="none" rtlCol="0">
            <a:spAutoFit/>
          </a:bodyPr>
          <a:lstStyle/>
          <a:p>
            <a:r>
              <a:rPr lang="en-US" sz="2800" i="1" dirty="0">
                <a:latin typeface="Verdana" panose="020B0604030504040204" pitchFamily="34" charset="0"/>
                <a:ea typeface="Verdana" panose="020B0604030504040204" pitchFamily="34" charset="0"/>
                <a:cs typeface="Verdana" panose="020B0604030504040204" pitchFamily="34" charset="0"/>
              </a:rPr>
              <a:t>Arthrobacter nitrophenolicus</a:t>
            </a:r>
            <a:endParaRPr lang="en-US" sz="800" i="1"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98E69F23-8BD8-6A71-7B50-901E19043631}"/>
              </a:ext>
            </a:extLst>
          </p:cNvPr>
          <p:cNvPicPr>
            <a:picLocks noChangeAspect="1"/>
          </p:cNvPicPr>
          <p:nvPr/>
        </p:nvPicPr>
        <p:blipFill rotWithShape="1">
          <a:blip r:embed="rId2"/>
          <a:srcRect l="1822" t="75986" r="6641" b="4832"/>
          <a:stretch/>
        </p:blipFill>
        <p:spPr>
          <a:xfrm>
            <a:off x="2462993" y="17743461"/>
            <a:ext cx="16911869" cy="4724870"/>
          </a:xfrm>
          <a:prstGeom prst="rect">
            <a:avLst/>
          </a:prstGeom>
        </p:spPr>
      </p:pic>
      <p:pic>
        <p:nvPicPr>
          <p:cNvPr id="14" name="Picture 13">
            <a:extLst>
              <a:ext uri="{FF2B5EF4-FFF2-40B4-BE49-F238E27FC236}">
                <a16:creationId xmlns:a16="http://schemas.microsoft.com/office/drawing/2014/main" id="{852F6F8A-0F1E-F992-5E88-24783773DDDB}"/>
              </a:ext>
            </a:extLst>
          </p:cNvPr>
          <p:cNvPicPr>
            <a:picLocks noChangeAspect="1"/>
          </p:cNvPicPr>
          <p:nvPr/>
        </p:nvPicPr>
        <p:blipFill rotWithShape="1">
          <a:blip r:embed="rId4"/>
          <a:srcRect l="914" t="43774" r="466" b="41992"/>
          <a:stretch/>
        </p:blipFill>
        <p:spPr>
          <a:xfrm>
            <a:off x="2462991" y="22505280"/>
            <a:ext cx="16911869" cy="1952733"/>
          </a:xfrm>
          <a:prstGeom prst="rect">
            <a:avLst/>
          </a:prstGeom>
        </p:spPr>
      </p:pic>
      <p:sp>
        <p:nvSpPr>
          <p:cNvPr id="18" name="TextBox 17">
            <a:extLst>
              <a:ext uri="{FF2B5EF4-FFF2-40B4-BE49-F238E27FC236}">
                <a16:creationId xmlns:a16="http://schemas.microsoft.com/office/drawing/2014/main" id="{3D33455F-E7D7-9D16-B6A2-07632C720AC2}"/>
              </a:ext>
            </a:extLst>
          </p:cNvPr>
          <p:cNvSpPr txBox="1"/>
          <p:nvPr/>
        </p:nvSpPr>
        <p:spPr>
          <a:xfrm>
            <a:off x="10131970" y="9341498"/>
            <a:ext cx="1651414"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4.52 Mb</a:t>
            </a:r>
          </a:p>
        </p:txBody>
      </p:sp>
    </p:spTree>
    <p:extLst>
      <p:ext uri="{BB962C8B-B14F-4D97-AF65-F5344CB8AC3E}">
        <p14:creationId xmlns:p14="http://schemas.microsoft.com/office/powerpoint/2010/main" val="2267214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672F2E-1EC9-F166-1B04-F59E3D7F3E39}"/>
              </a:ext>
            </a:extLst>
          </p:cNvPr>
          <p:cNvPicPr>
            <a:picLocks noChangeAspect="1"/>
          </p:cNvPicPr>
          <p:nvPr/>
        </p:nvPicPr>
        <p:blipFill rotWithShape="1">
          <a:blip r:embed="rId3"/>
          <a:srcRect l="878" t="43324" r="634" b="41826"/>
          <a:stretch/>
        </p:blipFill>
        <p:spPr>
          <a:xfrm>
            <a:off x="932313" y="25312989"/>
            <a:ext cx="19704424" cy="2376749"/>
          </a:xfrm>
          <a:prstGeom prst="rect">
            <a:avLst/>
          </a:prstGeom>
        </p:spPr>
      </p:pic>
      <p:pic>
        <p:nvPicPr>
          <p:cNvPr id="8" name="Picture 7">
            <a:extLst>
              <a:ext uri="{FF2B5EF4-FFF2-40B4-BE49-F238E27FC236}">
                <a16:creationId xmlns:a16="http://schemas.microsoft.com/office/drawing/2014/main" id="{3346675F-6392-D2FF-169C-3963121824D5}"/>
              </a:ext>
            </a:extLst>
          </p:cNvPr>
          <p:cNvPicPr>
            <a:picLocks noChangeAspect="1"/>
          </p:cNvPicPr>
          <p:nvPr/>
        </p:nvPicPr>
        <p:blipFill rotWithShape="1">
          <a:blip r:embed="rId4"/>
          <a:srcRect l="1909" t="76214" r="6866" b="4689"/>
          <a:stretch/>
        </p:blipFill>
        <p:spPr>
          <a:xfrm>
            <a:off x="962788" y="19788600"/>
            <a:ext cx="19704424" cy="5499949"/>
          </a:xfrm>
          <a:prstGeom prst="rect">
            <a:avLst/>
          </a:prstGeom>
        </p:spPr>
      </p:pic>
      <p:pic>
        <p:nvPicPr>
          <p:cNvPr id="4" name="Picture 3">
            <a:extLst>
              <a:ext uri="{FF2B5EF4-FFF2-40B4-BE49-F238E27FC236}">
                <a16:creationId xmlns:a16="http://schemas.microsoft.com/office/drawing/2014/main" id="{4173E41E-E286-8896-B31E-7372B01C87A7}"/>
              </a:ext>
            </a:extLst>
          </p:cNvPr>
          <p:cNvPicPr>
            <a:picLocks noChangeAspect="1"/>
          </p:cNvPicPr>
          <p:nvPr/>
        </p:nvPicPr>
        <p:blipFill rotWithShape="1">
          <a:blip r:embed="rId5"/>
          <a:srcRect l="91820" b="86943"/>
          <a:stretch/>
        </p:blipFill>
        <p:spPr>
          <a:xfrm>
            <a:off x="962788" y="16534655"/>
            <a:ext cx="3136486" cy="2916000"/>
          </a:xfrm>
          <a:prstGeom prst="rect">
            <a:avLst/>
          </a:prstGeom>
        </p:spPr>
      </p:pic>
      <p:pic>
        <p:nvPicPr>
          <p:cNvPr id="11" name="Picture 10">
            <a:extLst>
              <a:ext uri="{FF2B5EF4-FFF2-40B4-BE49-F238E27FC236}">
                <a16:creationId xmlns:a16="http://schemas.microsoft.com/office/drawing/2014/main" id="{1681FA61-2ED1-5BBD-B561-C12FD0158B49}"/>
              </a:ext>
            </a:extLst>
          </p:cNvPr>
          <p:cNvPicPr>
            <a:picLocks noChangeAspect="1"/>
          </p:cNvPicPr>
          <p:nvPr/>
        </p:nvPicPr>
        <p:blipFill rotWithShape="1">
          <a:blip r:embed="rId5"/>
          <a:srcRect l="31309" t="17728" r="31293" b="18066"/>
          <a:stretch/>
        </p:blipFill>
        <p:spPr>
          <a:xfrm>
            <a:off x="932312" y="19054"/>
            <a:ext cx="19800000" cy="19800000"/>
          </a:xfrm>
          <a:prstGeom prst="ellipse">
            <a:avLst/>
          </a:prstGeom>
        </p:spPr>
      </p:pic>
      <p:sp>
        <p:nvSpPr>
          <p:cNvPr id="12" name="TextBox 11">
            <a:extLst>
              <a:ext uri="{FF2B5EF4-FFF2-40B4-BE49-F238E27FC236}">
                <a16:creationId xmlns:a16="http://schemas.microsoft.com/office/drawing/2014/main" id="{2FAE6B21-661B-3707-D1FC-A59778FF6C87}"/>
              </a:ext>
            </a:extLst>
          </p:cNvPr>
          <p:cNvSpPr txBox="1"/>
          <p:nvPr/>
        </p:nvSpPr>
        <p:spPr>
          <a:xfrm>
            <a:off x="6830968" y="10074692"/>
            <a:ext cx="8275022" cy="769441"/>
          </a:xfrm>
          <a:prstGeom prst="rect">
            <a:avLst/>
          </a:prstGeom>
          <a:noFill/>
        </p:spPr>
        <p:txBody>
          <a:bodyPr wrap="none" rtlCol="0">
            <a:spAutoFit/>
          </a:bodyPr>
          <a:lstStyle/>
          <a:p>
            <a:r>
              <a:rPr lang="en-US" sz="44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Arthrobacter nitrophenolicus</a:t>
            </a:r>
            <a:endParaRPr lang="en-US" sz="11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894A3DEF-65A9-04E3-53E3-C86CC802C37F}"/>
              </a:ext>
            </a:extLst>
          </p:cNvPr>
          <p:cNvSpPr txBox="1"/>
          <p:nvPr/>
        </p:nvSpPr>
        <p:spPr>
          <a:xfrm>
            <a:off x="6830967" y="10716903"/>
            <a:ext cx="8275022" cy="707886"/>
          </a:xfrm>
          <a:prstGeom prst="rect">
            <a:avLst/>
          </a:prstGeom>
          <a:noFill/>
        </p:spPr>
        <p:txBody>
          <a:bodyPr wrap="square" rtlCol="0">
            <a:spAutoFit/>
          </a:bodyPr>
          <a:lstStyle/>
          <a:p>
            <a:pPr algn="ctr"/>
            <a:r>
              <a:rPr lang="en-US" sz="40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4.52 Mb</a:t>
            </a:r>
          </a:p>
        </p:txBody>
      </p:sp>
    </p:spTree>
    <p:extLst>
      <p:ext uri="{BB962C8B-B14F-4D97-AF65-F5344CB8AC3E}">
        <p14:creationId xmlns:p14="http://schemas.microsoft.com/office/powerpoint/2010/main" val="3291437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654FFD-4E04-2830-2465-FAFECFB9D231}"/>
              </a:ext>
            </a:extLst>
          </p:cNvPr>
          <p:cNvPicPr>
            <a:picLocks noChangeAspect="1"/>
          </p:cNvPicPr>
          <p:nvPr/>
        </p:nvPicPr>
        <p:blipFill rotWithShape="1">
          <a:blip r:embed="rId2"/>
          <a:srcRect l="1618" t="2243" r="1284" b="6066"/>
          <a:stretch/>
        </p:blipFill>
        <p:spPr>
          <a:xfrm>
            <a:off x="349134" y="332509"/>
            <a:ext cx="20948073" cy="13599622"/>
          </a:xfrm>
          <a:prstGeom prst="rect">
            <a:avLst/>
          </a:prstGeom>
        </p:spPr>
      </p:pic>
      <p:pic>
        <p:nvPicPr>
          <p:cNvPr id="3" name="Picture 2">
            <a:extLst>
              <a:ext uri="{FF2B5EF4-FFF2-40B4-BE49-F238E27FC236}">
                <a16:creationId xmlns:a16="http://schemas.microsoft.com/office/drawing/2014/main" id="{3BA872B9-8E3D-8CFB-2460-9BC61FC1B5C9}"/>
              </a:ext>
            </a:extLst>
          </p:cNvPr>
          <p:cNvPicPr>
            <a:picLocks noChangeAspect="1"/>
          </p:cNvPicPr>
          <p:nvPr/>
        </p:nvPicPr>
        <p:blipFill rotWithShape="1">
          <a:blip r:embed="rId2"/>
          <a:srcRect l="45176" t="93933" r="40046" b="2261"/>
          <a:stretch/>
        </p:blipFill>
        <p:spPr>
          <a:xfrm>
            <a:off x="9203718" y="13932131"/>
            <a:ext cx="3192087" cy="565265"/>
          </a:xfrm>
          <a:prstGeom prst="rect">
            <a:avLst/>
          </a:prstGeom>
        </p:spPr>
      </p:pic>
    </p:spTree>
    <p:extLst>
      <p:ext uri="{BB962C8B-B14F-4D97-AF65-F5344CB8AC3E}">
        <p14:creationId xmlns:p14="http://schemas.microsoft.com/office/powerpoint/2010/main" val="268604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0809B3-4DE7-8820-6A11-D42BC8E22324}"/>
              </a:ext>
            </a:extLst>
          </p:cNvPr>
          <p:cNvPicPr>
            <a:picLocks noChangeAspect="1"/>
          </p:cNvPicPr>
          <p:nvPr/>
        </p:nvPicPr>
        <p:blipFill rotWithShape="1">
          <a:blip r:embed="rId2"/>
          <a:srcRect l="1616" t="2015" r="1323" b="6067"/>
          <a:stretch/>
        </p:blipFill>
        <p:spPr>
          <a:xfrm>
            <a:off x="349135" y="515389"/>
            <a:ext cx="20964698" cy="13649495"/>
          </a:xfrm>
          <a:prstGeom prst="rect">
            <a:avLst/>
          </a:prstGeom>
        </p:spPr>
      </p:pic>
      <p:pic>
        <p:nvPicPr>
          <p:cNvPr id="3" name="Picture 2">
            <a:extLst>
              <a:ext uri="{FF2B5EF4-FFF2-40B4-BE49-F238E27FC236}">
                <a16:creationId xmlns:a16="http://schemas.microsoft.com/office/drawing/2014/main" id="{A9F4F93A-62C0-CDE9-A90A-47438D6A5607}"/>
              </a:ext>
            </a:extLst>
          </p:cNvPr>
          <p:cNvPicPr>
            <a:picLocks noChangeAspect="1"/>
          </p:cNvPicPr>
          <p:nvPr/>
        </p:nvPicPr>
        <p:blipFill rotWithShape="1">
          <a:blip r:embed="rId2"/>
          <a:srcRect l="45176" t="93933" r="40046" b="2261"/>
          <a:stretch/>
        </p:blipFill>
        <p:spPr>
          <a:xfrm>
            <a:off x="9235440" y="14164884"/>
            <a:ext cx="3192087" cy="565265"/>
          </a:xfrm>
          <a:prstGeom prst="rect">
            <a:avLst/>
          </a:prstGeom>
        </p:spPr>
      </p:pic>
    </p:spTree>
    <p:extLst>
      <p:ext uri="{BB962C8B-B14F-4D97-AF65-F5344CB8AC3E}">
        <p14:creationId xmlns:p14="http://schemas.microsoft.com/office/powerpoint/2010/main" val="35397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76D07-B16F-4D95-BCFA-F216F4B48579}"/>
              </a:ext>
            </a:extLst>
          </p:cNvPr>
          <p:cNvSpPr txBox="1"/>
          <p:nvPr/>
        </p:nvSpPr>
        <p:spPr>
          <a:xfrm>
            <a:off x="-1" y="0"/>
            <a:ext cx="21599526" cy="646331"/>
          </a:xfrm>
          <a:prstGeom prst="rect">
            <a:avLst/>
          </a:prstGeom>
          <a:noFill/>
        </p:spPr>
        <p:txBody>
          <a:bodyPr wrap="square">
            <a:spAutoFit/>
          </a:bodyPr>
          <a:lstStyle/>
          <a:p>
            <a:pPr algn="ctr"/>
            <a:r>
              <a:rPr lang="en-GB" sz="3600" b="1" i="0" dirty="0">
                <a:solidFill>
                  <a:srgbClr val="000000"/>
                </a:solidFill>
                <a:effectLst/>
                <a:latin typeface="Verdana" panose="020B0604030504040204" pitchFamily="34" charset="0"/>
              </a:rPr>
              <a:t>Subsystem: Aromatic Amin Catabolism</a:t>
            </a:r>
          </a:p>
        </p:txBody>
      </p:sp>
      <p:pic>
        <p:nvPicPr>
          <p:cNvPr id="4" name="Picture 3">
            <a:extLst>
              <a:ext uri="{FF2B5EF4-FFF2-40B4-BE49-F238E27FC236}">
                <a16:creationId xmlns:a16="http://schemas.microsoft.com/office/drawing/2014/main" id="{204D5B6D-53BE-1F9C-1431-F546392A4BBF}"/>
              </a:ext>
            </a:extLst>
          </p:cNvPr>
          <p:cNvPicPr>
            <a:picLocks noChangeAspect="1"/>
          </p:cNvPicPr>
          <p:nvPr/>
        </p:nvPicPr>
        <p:blipFill rotWithShape="1">
          <a:blip r:embed="rId2">
            <a:extLst>
              <a:ext uri="{28A0092B-C50C-407E-A947-70E740481C1C}">
                <a14:useLocalDpi xmlns:a14="http://schemas.microsoft.com/office/drawing/2010/main" val="0"/>
              </a:ext>
            </a:extLst>
          </a:blip>
          <a:srcRect l="2423" t="1407" r="46553" b="56126"/>
          <a:stretch/>
        </p:blipFill>
        <p:spPr bwMode="auto">
          <a:xfrm>
            <a:off x="27293" y="748143"/>
            <a:ext cx="7821476" cy="8676000"/>
          </a:xfrm>
          <a:prstGeom prst="rect">
            <a:avLst/>
          </a:prstGeom>
          <a:noFill/>
          <a:ln>
            <a:noFill/>
          </a:ln>
        </p:spPr>
      </p:pic>
      <p:pic>
        <p:nvPicPr>
          <p:cNvPr id="6" name="Picture 5">
            <a:extLst>
              <a:ext uri="{FF2B5EF4-FFF2-40B4-BE49-F238E27FC236}">
                <a16:creationId xmlns:a16="http://schemas.microsoft.com/office/drawing/2014/main" id="{13BBDAD9-5929-FADC-CD8F-84A693FF008B}"/>
              </a:ext>
            </a:extLst>
          </p:cNvPr>
          <p:cNvPicPr>
            <a:picLocks noChangeAspect="1"/>
          </p:cNvPicPr>
          <p:nvPr/>
        </p:nvPicPr>
        <p:blipFill rotWithShape="1">
          <a:blip r:embed="rId3"/>
          <a:srcRect l="622" r="5082" b="4793"/>
          <a:stretch/>
        </p:blipFill>
        <p:spPr>
          <a:xfrm>
            <a:off x="7835467" y="803563"/>
            <a:ext cx="13763646" cy="5724000"/>
          </a:xfrm>
          <a:prstGeom prst="rect">
            <a:avLst/>
          </a:prstGeom>
        </p:spPr>
      </p:pic>
      <p:pic>
        <p:nvPicPr>
          <p:cNvPr id="5122" name="Picture 2">
            <a:extLst>
              <a:ext uri="{FF2B5EF4-FFF2-40B4-BE49-F238E27FC236}">
                <a16:creationId xmlns:a16="http://schemas.microsoft.com/office/drawing/2014/main" id="{1BE77D66-81ED-D7C4-12EA-A9D6EAE93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9352143"/>
            <a:ext cx="21576915" cy="142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0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61A7223-802E-C1A1-46AA-DC4F23583845}"/>
              </a:ext>
            </a:extLst>
          </p:cNvPr>
          <p:cNvPicPr>
            <a:picLocks noChangeAspect="1"/>
          </p:cNvPicPr>
          <p:nvPr/>
        </p:nvPicPr>
        <p:blipFill rotWithShape="1">
          <a:blip r:embed="rId3"/>
          <a:srcRect l="601" t="1807" r="672"/>
          <a:stretch/>
        </p:blipFill>
        <p:spPr>
          <a:xfrm>
            <a:off x="-1" y="932789"/>
            <a:ext cx="21620336" cy="7740000"/>
          </a:xfrm>
          <a:prstGeom prst="rect">
            <a:avLst/>
          </a:prstGeom>
        </p:spPr>
      </p:pic>
      <p:sp>
        <p:nvSpPr>
          <p:cNvPr id="12" name="TextBox 11">
            <a:extLst>
              <a:ext uri="{FF2B5EF4-FFF2-40B4-BE49-F238E27FC236}">
                <a16:creationId xmlns:a16="http://schemas.microsoft.com/office/drawing/2014/main" id="{67B47AA7-7989-CA9B-B586-D1FDE5B5402C}"/>
              </a:ext>
            </a:extLst>
          </p:cNvPr>
          <p:cNvSpPr txBox="1"/>
          <p:nvPr/>
        </p:nvSpPr>
        <p:spPr>
          <a:xfrm>
            <a:off x="30493" y="163350"/>
            <a:ext cx="21542340" cy="769441"/>
          </a:xfrm>
          <a:prstGeom prst="rect">
            <a:avLst/>
          </a:prstGeom>
          <a:noFill/>
        </p:spPr>
        <p:txBody>
          <a:bodyPr wrap="square">
            <a:spAutoFit/>
          </a:bodyPr>
          <a:lstStyle/>
          <a:p>
            <a:pPr algn="ctr"/>
            <a:r>
              <a:rPr lang="en-GB" sz="4400" b="1" i="0" dirty="0">
                <a:solidFill>
                  <a:srgbClr val="000000"/>
                </a:solidFill>
                <a:effectLst/>
                <a:latin typeface="Verdana" panose="020B0604030504040204" pitchFamily="34" charset="0"/>
              </a:rPr>
              <a:t>Subsystem: Gentisate degradation</a:t>
            </a:r>
          </a:p>
        </p:txBody>
      </p:sp>
      <p:pic>
        <p:nvPicPr>
          <p:cNvPr id="14" name="Picture 13">
            <a:extLst>
              <a:ext uri="{FF2B5EF4-FFF2-40B4-BE49-F238E27FC236}">
                <a16:creationId xmlns:a16="http://schemas.microsoft.com/office/drawing/2014/main" id="{03DA6E72-D7F7-B0E3-F432-6A342E1B812C}"/>
              </a:ext>
            </a:extLst>
          </p:cNvPr>
          <p:cNvPicPr>
            <a:picLocks noChangeAspect="1"/>
          </p:cNvPicPr>
          <p:nvPr/>
        </p:nvPicPr>
        <p:blipFill rotWithShape="1">
          <a:blip r:embed="rId4"/>
          <a:srcRect l="636"/>
          <a:stretch/>
        </p:blipFill>
        <p:spPr>
          <a:xfrm>
            <a:off x="26691" y="8726403"/>
            <a:ext cx="21586349" cy="3338219"/>
          </a:xfrm>
          <a:prstGeom prst="rect">
            <a:avLst/>
          </a:prstGeom>
        </p:spPr>
      </p:pic>
      <p:pic>
        <p:nvPicPr>
          <p:cNvPr id="16" name="Picture 15">
            <a:extLst>
              <a:ext uri="{FF2B5EF4-FFF2-40B4-BE49-F238E27FC236}">
                <a16:creationId xmlns:a16="http://schemas.microsoft.com/office/drawing/2014/main" id="{A4312057-EC83-BE08-0B2D-C2360843B1F3}"/>
              </a:ext>
            </a:extLst>
          </p:cNvPr>
          <p:cNvPicPr>
            <a:picLocks noChangeAspect="1"/>
          </p:cNvPicPr>
          <p:nvPr/>
        </p:nvPicPr>
        <p:blipFill>
          <a:blip r:embed="rId5"/>
          <a:stretch>
            <a:fillRect/>
          </a:stretch>
        </p:blipFill>
        <p:spPr>
          <a:xfrm>
            <a:off x="12810" y="12501349"/>
            <a:ext cx="21573904" cy="4299045"/>
          </a:xfrm>
          <a:prstGeom prst="rect">
            <a:avLst/>
          </a:prstGeom>
        </p:spPr>
      </p:pic>
    </p:spTree>
    <p:extLst>
      <p:ext uri="{BB962C8B-B14F-4D97-AF65-F5344CB8AC3E}">
        <p14:creationId xmlns:p14="http://schemas.microsoft.com/office/powerpoint/2010/main" val="9444107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129033</TotalTime>
  <Words>2723</Words>
  <Application>Microsoft Macintosh PowerPoint</Application>
  <PresentationFormat>Custom</PresentationFormat>
  <Paragraphs>183</Paragraphs>
  <Slides>16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Expedito Olimi</dc:creator>
  <cp:lastModifiedBy>Microsoft Office User</cp:lastModifiedBy>
  <cp:revision>252</cp:revision>
  <dcterms:created xsi:type="dcterms:W3CDTF">2024-03-20T15:24:22Z</dcterms:created>
  <dcterms:modified xsi:type="dcterms:W3CDTF">2025-05-27T11:33:54Z</dcterms:modified>
</cp:coreProperties>
</file>